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3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7B219D2-D43E-4DC9-B67F-A0D28F29FAF5}">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5201" autoAdjust="0"/>
  </p:normalViewPr>
  <p:slideViewPr>
    <p:cSldViewPr snapToGrid="0">
      <p:cViewPr varScale="1">
        <p:scale>
          <a:sx n="86" d="100"/>
          <a:sy n="86" d="100"/>
        </p:scale>
        <p:origin x="288"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2851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542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6307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00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757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257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5627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2733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5965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80204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7634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91920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86442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00663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1457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92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3/11/2026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60355965"/>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4.png"/><Relationship Id="rId3" Type="http://schemas.openxmlformats.org/officeDocument/2006/relationships/slide" Target="slide22.xml"/><Relationship Id="rId7" Type="http://schemas.openxmlformats.org/officeDocument/2006/relationships/image" Target="../media/image2.png"/><Relationship Id="rId12" Type="http://schemas.openxmlformats.org/officeDocument/2006/relationships/slide" Target="slide2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image" Target="../media/image4.png"/><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slide" Target="slide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8223-F727-E0D7-CDF2-C603AE161151}"/>
              </a:ext>
            </a:extLst>
          </p:cNvPr>
          <p:cNvSpPr>
            <a:spLocks noGrp="1"/>
          </p:cNvSpPr>
          <p:nvPr>
            <p:ph type="ctrTitle"/>
          </p:nvPr>
        </p:nvSpPr>
        <p:spPr>
          <a:xfrm>
            <a:off x="1371600" y="1160585"/>
            <a:ext cx="8206154" cy="1781907"/>
          </a:xfrm>
        </p:spPr>
        <p:txBody>
          <a:bodyPr>
            <a:normAutofit/>
          </a:bodyPr>
          <a:lstStyle/>
          <a:p>
            <a:r>
              <a:rPr lang="en-US" sz="3400" b="1" dirty="0">
                <a:latin typeface="Times New Roman" panose="02020603050405020304" pitchFamily="18" charset="0"/>
                <a:cs typeface="Times New Roman" panose="02020603050405020304" pitchFamily="18" charset="0"/>
              </a:rPr>
              <a:t>Information Technology Act, 2000</a:t>
            </a:r>
            <a:br>
              <a:rPr lang="en-US" sz="3400" b="1" dirty="0">
                <a:latin typeface="Times New Roman" panose="02020603050405020304" pitchFamily="18" charset="0"/>
                <a:cs typeface="Times New Roman" panose="02020603050405020304" pitchFamily="18" charset="0"/>
              </a:rPr>
            </a:br>
            <a:r>
              <a:rPr lang="en-US" sz="3400" i="1" dirty="0">
                <a:latin typeface="Times New Roman" panose="02020603050405020304" pitchFamily="18" charset="0"/>
                <a:cs typeface="Times New Roman" panose="02020603050405020304" pitchFamily="18" charset="0"/>
              </a:rPr>
              <a:t>(With Important Sections Reference</a:t>
            </a:r>
            <a:r>
              <a:rPr lang="en-US" sz="3600" i="1"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endParaRPr lang="en-IN" sz="3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8EAC58A-6B01-FE6D-7C3B-FD40B0E99822}"/>
              </a:ext>
            </a:extLst>
          </p:cNvPr>
          <p:cNvSpPr>
            <a:spLocks noGrp="1"/>
          </p:cNvSpPr>
          <p:nvPr>
            <p:ph type="subTitle" idx="1"/>
          </p:nvPr>
        </p:nvSpPr>
        <p:spPr>
          <a:xfrm>
            <a:off x="1572322" y="4728118"/>
            <a:ext cx="2620537" cy="1550019"/>
          </a:xfrm>
        </p:spPr>
        <p:txBody>
          <a:bodyPr>
            <a:normAutofit/>
          </a:bodyPr>
          <a:lstStyle/>
          <a:p>
            <a:r>
              <a:rPr lang="en-US" dirty="0">
                <a:latin typeface="Times New Roman" panose="02020603050405020304" pitchFamily="18" charset="0"/>
                <a:cs typeface="Times New Roman" panose="02020603050405020304" pitchFamily="18" charset="0"/>
              </a:rPr>
              <a:t>PRESENTED BY-</a:t>
            </a:r>
          </a:p>
          <a:p>
            <a:r>
              <a:rPr lang="en-US" dirty="0">
                <a:latin typeface="Times New Roman" panose="02020603050405020304" pitchFamily="18" charset="0"/>
                <a:cs typeface="Times New Roman" panose="02020603050405020304" pitchFamily="18" charset="0"/>
              </a:rPr>
              <a:t>Balkrishna Kumar</a:t>
            </a:r>
          </a:p>
          <a:p>
            <a:r>
              <a:rPr lang="en-US" dirty="0">
                <a:latin typeface="Times New Roman" panose="02020603050405020304" pitchFamily="18" charset="0"/>
                <a:cs typeface="Times New Roman" panose="02020603050405020304" pitchFamily="18" charset="0"/>
              </a:rPr>
              <a:t>Assistant professor </a:t>
            </a:r>
          </a:p>
        </p:txBody>
      </p:sp>
      <mc:AlternateContent xmlns:mc="http://schemas.openxmlformats.org/markup-compatibility/2006" xmlns:pslz="http://schemas.microsoft.com/office/powerpoint/2016/slidezoom">
        <mc:Choice Requires="pslz">
          <p:graphicFrame>
            <p:nvGraphicFramePr>
              <p:cNvPr id="47" name="Slide Zoom 46">
                <a:extLst>
                  <a:ext uri="{FF2B5EF4-FFF2-40B4-BE49-F238E27FC236}">
                    <a16:creationId xmlns:a16="http://schemas.microsoft.com/office/drawing/2014/main" id="{D673B767-4822-C54B-E61A-798B1AB25CDC}"/>
                  </a:ext>
                </a:extLst>
              </p:cNvPr>
              <p:cNvGraphicFramePr>
                <a:graphicFrameLocks noChangeAspect="1"/>
              </p:cNvGraphicFramePr>
              <p:nvPr>
                <p:extLst>
                  <p:ext uri="{D42A27DB-BD31-4B8C-83A1-F6EECF244321}">
                    <p14:modId xmlns:p14="http://schemas.microsoft.com/office/powerpoint/2010/main" val="1808139712"/>
                  </p:ext>
                </p:extLst>
              </p:nvPr>
            </p:nvGraphicFramePr>
            <p:xfrm>
              <a:off x="3446585" y="7173058"/>
              <a:ext cx="3048000" cy="1714500"/>
            </p:xfrm>
            <a:graphic>
              <a:graphicData uri="http://schemas.microsoft.com/office/powerpoint/2016/slidezoom">
                <pslz:sldZm>
                  <pslz:sldZmObj sldId="277" cId="3259226439">
                    <pslz:zmPr id="{DAB3BE17-D2DE-4C50-B575-941A3F6294CA}"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7" name="Slide Zoom 46">
                <a:hlinkClick r:id="rId3" action="ppaction://hlinksldjump"/>
                <a:extLst>
                  <a:ext uri="{FF2B5EF4-FFF2-40B4-BE49-F238E27FC236}">
                    <a16:creationId xmlns:a16="http://schemas.microsoft.com/office/drawing/2014/main" id="{D673B767-4822-C54B-E61A-798B1AB25CDC}"/>
                  </a:ext>
                </a:extLst>
              </p:cNvPr>
              <p:cNvPicPr>
                <a:picLocks noGrp="1" noRot="1" noChangeAspect="1" noMove="1" noResize="1" noEditPoints="1" noAdjustHandles="1" noChangeArrowheads="1" noChangeShapeType="1"/>
              </p:cNvPicPr>
              <p:nvPr/>
            </p:nvPicPr>
            <p:blipFill>
              <a:blip r:embed="rId4"/>
              <a:stretch>
                <a:fillRect/>
              </a:stretch>
            </p:blipFill>
            <p:spPr>
              <a:xfrm>
                <a:off x="3446585" y="717305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9" name="Slide Zoom 48">
                <a:extLst>
                  <a:ext uri="{FF2B5EF4-FFF2-40B4-BE49-F238E27FC236}">
                    <a16:creationId xmlns:a16="http://schemas.microsoft.com/office/drawing/2014/main" id="{60205A4D-FC91-369E-C8C6-59B6D55A142B}"/>
                  </a:ext>
                </a:extLst>
              </p:cNvPr>
              <p:cNvGraphicFramePr>
                <a:graphicFrameLocks noChangeAspect="1"/>
              </p:cNvGraphicFramePr>
              <p:nvPr>
                <p:extLst>
                  <p:ext uri="{D42A27DB-BD31-4B8C-83A1-F6EECF244321}">
                    <p14:modId xmlns:p14="http://schemas.microsoft.com/office/powerpoint/2010/main" val="2643519837"/>
                  </p:ext>
                </p:extLst>
              </p:nvPr>
            </p:nvGraphicFramePr>
            <p:xfrm>
              <a:off x="3598985" y="7325458"/>
              <a:ext cx="3048000" cy="1714500"/>
            </p:xfrm>
            <a:graphic>
              <a:graphicData uri="http://schemas.microsoft.com/office/powerpoint/2016/slidezoom">
                <pslz:sldZm>
                  <pslz:sldZmObj sldId="278" cId="202545572">
                    <pslz:zmPr id="{EDD1B265-21D6-4CB2-9175-1B0AB331491D}" returnToParent="0" transitionDur="1000">
                      <p166:blipFill xmlns:p166="http://schemas.microsoft.com/office/powerpoint/2016/6/main">
                        <a:blip r:embed="rId5"/>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9" name="Slide Zoom 48">
                <a:hlinkClick r:id="rId6" action="ppaction://hlinksldjump"/>
                <a:extLst>
                  <a:ext uri="{FF2B5EF4-FFF2-40B4-BE49-F238E27FC236}">
                    <a16:creationId xmlns:a16="http://schemas.microsoft.com/office/drawing/2014/main" id="{60205A4D-FC91-369E-C8C6-59B6D55A142B}"/>
                  </a:ext>
                </a:extLst>
              </p:cNvPr>
              <p:cNvPicPr>
                <a:picLocks noGrp="1" noRot="1" noChangeAspect="1" noMove="1" noResize="1" noEditPoints="1" noAdjustHandles="1" noChangeArrowheads="1" noChangeShapeType="1"/>
              </p:cNvPicPr>
              <p:nvPr/>
            </p:nvPicPr>
            <p:blipFill>
              <a:blip r:embed="rId7"/>
              <a:stretch>
                <a:fillRect/>
              </a:stretch>
            </p:blipFill>
            <p:spPr>
              <a:xfrm>
                <a:off x="3598985" y="732545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1" name="Slide Zoom 50">
                <a:extLst>
                  <a:ext uri="{FF2B5EF4-FFF2-40B4-BE49-F238E27FC236}">
                    <a16:creationId xmlns:a16="http://schemas.microsoft.com/office/drawing/2014/main" id="{2A6CF326-759B-AE99-2371-78FE932B4AA9}"/>
                  </a:ext>
                </a:extLst>
              </p:cNvPr>
              <p:cNvGraphicFramePr>
                <a:graphicFrameLocks noChangeAspect="1"/>
              </p:cNvGraphicFramePr>
              <p:nvPr>
                <p:extLst>
                  <p:ext uri="{D42A27DB-BD31-4B8C-83A1-F6EECF244321}">
                    <p14:modId xmlns:p14="http://schemas.microsoft.com/office/powerpoint/2010/main" val="421929876"/>
                  </p:ext>
                </p:extLst>
              </p:nvPr>
            </p:nvGraphicFramePr>
            <p:xfrm>
              <a:off x="3751385" y="7477858"/>
              <a:ext cx="3048000" cy="1714500"/>
            </p:xfrm>
            <a:graphic>
              <a:graphicData uri="http://schemas.microsoft.com/office/powerpoint/2016/slidezoom">
                <pslz:sldZm>
                  <pslz:sldZmObj sldId="279" cId="3212269266">
                    <pslz:zmPr id="{8FD70359-CE2E-4775-9087-96A74B712B3D}" returnToParent="0" transitionDur="1000">
                      <p166:blipFill xmlns:p166="http://schemas.microsoft.com/office/powerpoint/2016/6/main">
                        <a:blip r:embed="rId8"/>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1" name="Slide Zoom 50">
                <a:hlinkClick r:id="rId9" action="ppaction://hlinksldjump"/>
                <a:extLst>
                  <a:ext uri="{FF2B5EF4-FFF2-40B4-BE49-F238E27FC236}">
                    <a16:creationId xmlns:a16="http://schemas.microsoft.com/office/drawing/2014/main" id="{2A6CF326-759B-AE99-2371-78FE932B4AA9}"/>
                  </a:ext>
                </a:extLst>
              </p:cNvPr>
              <p:cNvPicPr>
                <a:picLocks noGrp="1" noRot="1" noChangeAspect="1" noMove="1" noResize="1" noEditPoints="1" noAdjustHandles="1" noChangeArrowheads="1" noChangeShapeType="1"/>
              </p:cNvPicPr>
              <p:nvPr/>
            </p:nvPicPr>
            <p:blipFill>
              <a:blip r:embed="rId10"/>
              <a:stretch>
                <a:fillRect/>
              </a:stretch>
            </p:blipFill>
            <p:spPr>
              <a:xfrm>
                <a:off x="3751385" y="7477858"/>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3" name="Slide Zoom 52">
                <a:extLst>
                  <a:ext uri="{FF2B5EF4-FFF2-40B4-BE49-F238E27FC236}">
                    <a16:creationId xmlns:a16="http://schemas.microsoft.com/office/drawing/2014/main" id="{1FECB738-BB5D-7BC0-E052-A5C7A86D754D}"/>
                  </a:ext>
                </a:extLst>
              </p:cNvPr>
              <p:cNvGraphicFramePr>
                <a:graphicFrameLocks noChangeAspect="1"/>
              </p:cNvGraphicFramePr>
              <p:nvPr>
                <p:extLst>
                  <p:ext uri="{D42A27DB-BD31-4B8C-83A1-F6EECF244321}">
                    <p14:modId xmlns:p14="http://schemas.microsoft.com/office/powerpoint/2010/main" val="1488525170"/>
                  </p:ext>
                </p:extLst>
              </p:nvPr>
            </p:nvGraphicFramePr>
            <p:xfrm>
              <a:off x="3903785" y="7630258"/>
              <a:ext cx="3048000" cy="1714500"/>
            </p:xfrm>
            <a:graphic>
              <a:graphicData uri="http://schemas.microsoft.com/office/powerpoint/2016/slidezoom">
                <pslz:sldZm>
                  <pslz:sldZmObj sldId="280" cId="489236366">
                    <pslz:zmPr id="{D46C2C4C-7BCF-42A7-9D4C-B5B4D6E85F8D}" returnToParent="0" transitionDur="1000">
                      <p166:blipFill xmlns:p166="http://schemas.microsoft.com/office/powerpoint/2016/6/main">
                        <a:blip r:embed="rId11"/>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3" name="Slide Zoom 52">
                <a:hlinkClick r:id="rId12" action="ppaction://hlinksldjump"/>
                <a:extLst>
                  <a:ext uri="{FF2B5EF4-FFF2-40B4-BE49-F238E27FC236}">
                    <a16:creationId xmlns:a16="http://schemas.microsoft.com/office/drawing/2014/main" id="{1FECB738-BB5D-7BC0-E052-A5C7A86D754D}"/>
                  </a:ext>
                </a:extLst>
              </p:cNvPr>
              <p:cNvPicPr>
                <a:picLocks noGrp="1" noRot="1" noChangeAspect="1" noMove="1" noResize="1" noEditPoints="1" noAdjustHandles="1" noChangeArrowheads="1" noChangeShapeType="1"/>
              </p:cNvPicPr>
              <p:nvPr/>
            </p:nvPicPr>
            <p:blipFill>
              <a:blip r:embed="rId13"/>
              <a:stretch>
                <a:fillRect/>
              </a:stretch>
            </p:blipFill>
            <p:spPr>
              <a:xfrm>
                <a:off x="3903785" y="7630258"/>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01520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89F3-AEFD-EACF-3294-48814C82F05D}"/>
              </a:ext>
            </a:extLst>
          </p:cNvPr>
          <p:cNvSpPr>
            <a:spLocks noGrp="1"/>
          </p:cNvSpPr>
          <p:nvPr>
            <p:ph type="title"/>
          </p:nvPr>
        </p:nvSpPr>
        <p:spPr>
          <a:xfrm>
            <a:off x="2895600" y="211015"/>
            <a:ext cx="8610600" cy="1606062"/>
          </a:xfrm>
        </p:spPr>
        <p:txBody>
          <a:bodyPr>
            <a:normAutofit/>
          </a:bodyPr>
          <a:lstStyle/>
          <a:p>
            <a:endParaRPr lang="en-IN" dirty="0"/>
          </a:p>
        </p:txBody>
      </p:sp>
      <p:sp>
        <p:nvSpPr>
          <p:cNvPr id="3" name="Content Placeholder 2">
            <a:extLst>
              <a:ext uri="{FF2B5EF4-FFF2-40B4-BE49-F238E27FC236}">
                <a16:creationId xmlns:a16="http://schemas.microsoft.com/office/drawing/2014/main" id="{ECB32FBC-4D85-9E14-FB5F-40BFE990D9A0}"/>
              </a:ext>
            </a:extLst>
          </p:cNvPr>
          <p:cNvSpPr>
            <a:spLocks noGrp="1"/>
          </p:cNvSpPr>
          <p:nvPr>
            <p:ph idx="1"/>
          </p:nvPr>
        </p:nvSpPr>
        <p:spPr>
          <a:xfrm>
            <a:off x="685800" y="2229730"/>
            <a:ext cx="10820400" cy="4024125"/>
          </a:xfrm>
        </p:spPr>
        <p:txBody>
          <a:bodyPr/>
          <a:lstStyle/>
          <a:p>
            <a:r>
              <a:rPr lang="en-US" b="1" dirty="0">
                <a:latin typeface="Times New Roman" panose="02020603050405020304" pitchFamily="18" charset="0"/>
                <a:cs typeface="Times New Roman" panose="02020603050405020304" pitchFamily="18" charset="0"/>
              </a:rPr>
              <a:t>Topic:</a:t>
            </a:r>
            <a:r>
              <a:rPr lang="en-US" dirty="0">
                <a:latin typeface="Times New Roman" panose="02020603050405020304" pitchFamily="18" charset="0"/>
                <a:cs typeface="Times New Roman" panose="02020603050405020304" pitchFamily="18" charset="0"/>
              </a:rPr>
              <a:t> Information Technology Act, 2000</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Subject:</a:t>
            </a:r>
            <a:r>
              <a:rPr lang="en-US" dirty="0">
                <a:latin typeface="Times New Roman" panose="02020603050405020304" pitchFamily="18" charset="0"/>
                <a:cs typeface="Times New Roman" panose="02020603050405020304" pitchFamily="18" charset="0"/>
              </a:rPr>
              <a:t> Cyber Law / Cyber Security</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Information Technology Act, 2000</a:t>
            </a:r>
            <a:r>
              <a:rPr lang="en-US" dirty="0">
                <a:latin typeface="Times New Roman" panose="02020603050405020304" pitchFamily="18" charset="0"/>
                <a:cs typeface="Times New Roman" panose="02020603050405020304" pitchFamily="18" charset="0"/>
              </a:rPr>
              <a:t> is India's primary law dealing with </a:t>
            </a:r>
            <a:r>
              <a:rPr lang="en-US" b="1" dirty="0">
                <a:latin typeface="Times New Roman" panose="02020603050405020304" pitchFamily="18" charset="0"/>
                <a:cs typeface="Times New Roman" panose="02020603050405020304" pitchFamily="18" charset="0"/>
              </a:rPr>
              <a:t>cybercrime, electronic commerce, digital signatures, and online security</a:t>
            </a:r>
            <a:r>
              <a:rPr lang="en-US"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2548213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5E7C-0A5D-9074-B3C9-0C830CA8EF56}"/>
              </a:ext>
            </a:extLst>
          </p:cNvPr>
          <p:cNvSpPr>
            <a:spLocks noGrp="1"/>
          </p:cNvSpPr>
          <p:nvPr>
            <p:ph type="title"/>
          </p:nvPr>
        </p:nvSpPr>
        <p:spPr>
          <a:xfrm>
            <a:off x="2895601" y="363415"/>
            <a:ext cx="4267200" cy="1184031"/>
          </a:xfrm>
        </p:spPr>
        <p:txBody>
          <a:bodyPr>
            <a:normAutofit/>
          </a:bodyPr>
          <a:lstStyle/>
          <a:p>
            <a:pPr algn="ctr"/>
            <a:r>
              <a:rPr lang="en-GB" sz="3400" u="sng" dirty="0">
                <a:latin typeface="Times New Roman" panose="02020603050405020304" pitchFamily="18" charset="0"/>
                <a:cs typeface="Times New Roman" panose="02020603050405020304" pitchFamily="18" charset="0"/>
              </a:rPr>
              <a:t>Introduction</a:t>
            </a:r>
            <a:endParaRPr lang="en-IN" sz="3400" u="sng" dirty="0"/>
          </a:p>
        </p:txBody>
      </p:sp>
      <p:sp>
        <p:nvSpPr>
          <p:cNvPr id="3" name="Content Placeholder 2">
            <a:extLst>
              <a:ext uri="{FF2B5EF4-FFF2-40B4-BE49-F238E27FC236}">
                <a16:creationId xmlns:a16="http://schemas.microsoft.com/office/drawing/2014/main" id="{AB042F02-B59A-92B1-3FA3-D1BC597E50EB}"/>
              </a:ext>
            </a:extLst>
          </p:cNvPr>
          <p:cNvSpPr>
            <a:spLocks noGrp="1"/>
          </p:cNvSpPr>
          <p:nvPr>
            <p:ph idx="1"/>
          </p:nvPr>
        </p:nvSpPr>
        <p:spPr>
          <a:xfrm>
            <a:off x="685800" y="1359878"/>
            <a:ext cx="10820400" cy="4858808"/>
          </a:xfrm>
        </p:spPr>
        <p:txBody>
          <a:bodyPr>
            <a:normAutofit fontScale="92500" lnSpcReduction="10000"/>
          </a:bodyPr>
          <a:lstStyle/>
          <a:p>
            <a:r>
              <a:rPr lang="en-GB" sz="2400" dirty="0">
                <a:latin typeface="Times New Roman" panose="02020603050405020304" pitchFamily="18" charset="0"/>
                <a:cs typeface="Times New Roman" panose="02020603050405020304" pitchFamily="18" charset="0"/>
              </a:rPr>
              <a:t>Information technology(IT) is a set of related field that encompass computer system, software programming languages and data and information processing and storage.</a:t>
            </a:r>
          </a:p>
          <a:p>
            <a:r>
              <a:rPr lang="en-GB" sz="2400" dirty="0">
                <a:latin typeface="Times New Roman" panose="02020603050405020304" pitchFamily="18" charset="0"/>
                <a:cs typeface="Times New Roman" panose="02020603050405020304" pitchFamily="18" charset="0"/>
              </a:rPr>
              <a:t>Information Technology(IT), is the use of technology to manage, process, protect and exchange information.</a:t>
            </a:r>
          </a:p>
          <a:p>
            <a:r>
              <a:rPr lang="en-GB" sz="2400" dirty="0">
                <a:latin typeface="Times New Roman" panose="02020603050405020304" pitchFamily="18" charset="0"/>
                <a:cs typeface="Times New Roman" panose="02020603050405020304" pitchFamily="18" charset="0"/>
              </a:rPr>
              <a:t>It is a broad field that includes the use of hardware, software, services and infrastructure to deliver information using voice, data and video.</a:t>
            </a:r>
          </a:p>
          <a:p>
            <a:r>
              <a:rPr lang="en-GB" sz="2400" dirty="0">
                <a:latin typeface="Times New Roman" panose="02020603050405020304" pitchFamily="18" charset="0"/>
                <a:cs typeface="Times New Roman" panose="02020603050405020304" pitchFamily="18" charset="0"/>
              </a:rPr>
              <a:t>Act is a formal decision, law or the like, by a legislature, ruler, court, other authority; decree; statute; judgement, resolve or award:</a:t>
            </a:r>
          </a:p>
          <a:p>
            <a:r>
              <a:rPr lang="en-GB" sz="2400" dirty="0">
                <a:latin typeface="Times New Roman" panose="02020603050405020304" pitchFamily="18" charset="0"/>
                <a:cs typeface="Times New Roman" panose="02020603050405020304" pitchFamily="18" charset="0"/>
              </a:rPr>
              <a:t>Information Technology Act 2000 is a primary law in India dealing with cybercrime and electronic commerce </a:t>
            </a:r>
          </a:p>
          <a:p>
            <a:r>
              <a:rPr lang="en-GB" sz="2400" dirty="0">
                <a:latin typeface="Times New Roman" panose="02020603050405020304" pitchFamily="18" charset="0"/>
                <a:cs typeface="Times New Roman" panose="02020603050405020304" pitchFamily="18" charset="0"/>
              </a:rPr>
              <a:t>Secondary or subordinate legislation to the IT Act includes the Intermediary Guidelines Rules 2011 and The Information Technology( Intermediary Guidelines and Digital Media Ethics Code) Rules 2021.</a:t>
            </a:r>
          </a:p>
          <a:p>
            <a:endParaRPr lang="en-IN" dirty="0"/>
          </a:p>
        </p:txBody>
      </p:sp>
    </p:spTree>
    <p:extLst>
      <p:ext uri="{BB962C8B-B14F-4D97-AF65-F5344CB8AC3E}">
        <p14:creationId xmlns:p14="http://schemas.microsoft.com/office/powerpoint/2010/main" val="332360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2176A-46F8-2F6D-3A54-83C1C6ABD243}"/>
              </a:ext>
            </a:extLst>
          </p:cNvPr>
          <p:cNvSpPr>
            <a:spLocks noGrp="1"/>
          </p:cNvSpPr>
          <p:nvPr>
            <p:ph type="title"/>
          </p:nvPr>
        </p:nvSpPr>
        <p:spPr>
          <a:xfrm>
            <a:off x="914400" y="764373"/>
            <a:ext cx="8897815" cy="1293028"/>
          </a:xfrm>
        </p:spPr>
        <p:txBody>
          <a:bodyPr>
            <a:normAutofit/>
          </a:bodyPr>
          <a:lstStyle/>
          <a:p>
            <a:pPr algn="ctr"/>
            <a:r>
              <a:rPr lang="en-GB" sz="3400" u="sng" dirty="0">
                <a:latin typeface="Times New Roman" panose="02020603050405020304" pitchFamily="18" charset="0"/>
                <a:cs typeface="Times New Roman" panose="02020603050405020304" pitchFamily="18" charset="0"/>
              </a:rPr>
              <a:t>Brief Sketch about IT Act 2000</a:t>
            </a:r>
            <a:endParaRPr lang="en-IN" sz="3400" u="sng" dirty="0"/>
          </a:p>
        </p:txBody>
      </p:sp>
      <p:sp>
        <p:nvSpPr>
          <p:cNvPr id="3" name="Content Placeholder 2">
            <a:extLst>
              <a:ext uri="{FF2B5EF4-FFF2-40B4-BE49-F238E27FC236}">
                <a16:creationId xmlns:a16="http://schemas.microsoft.com/office/drawing/2014/main" id="{50264E3E-75CA-4AF9-721F-470A99C59F17}"/>
              </a:ext>
            </a:extLst>
          </p:cNvPr>
          <p:cNvSpPr>
            <a:spLocks noGrp="1"/>
          </p:cNvSpPr>
          <p:nvPr>
            <p:ph idx="1"/>
          </p:nvPr>
        </p:nvSpPr>
        <p:spPr/>
        <p:txBody>
          <a:bodyPr>
            <a:normAutofit lnSpcReduction="10000"/>
          </a:bodyPr>
          <a:lstStyle/>
          <a:p>
            <a:r>
              <a:rPr lang="en-GB" dirty="0">
                <a:latin typeface="Times New Roman" panose="02020603050405020304" pitchFamily="18" charset="0"/>
                <a:cs typeface="Times New Roman" panose="02020603050405020304" pitchFamily="18" charset="0"/>
              </a:rPr>
              <a:t>Citation                  :  Information Technology Act, 2000</a:t>
            </a:r>
          </a:p>
          <a:p>
            <a:r>
              <a:rPr lang="en-GB" dirty="0">
                <a:latin typeface="Times New Roman" panose="02020603050405020304" pitchFamily="18" charset="0"/>
                <a:cs typeface="Times New Roman" panose="02020603050405020304" pitchFamily="18" charset="0"/>
              </a:rPr>
              <a:t>Enacted by             :  Parliament of India</a:t>
            </a:r>
          </a:p>
          <a:p>
            <a:r>
              <a:rPr lang="en-GB" dirty="0">
                <a:latin typeface="Times New Roman" panose="02020603050405020304" pitchFamily="18" charset="0"/>
                <a:cs typeface="Times New Roman" panose="02020603050405020304" pitchFamily="18" charset="0"/>
              </a:rPr>
              <a:t>Enacted                  :  9 June 2000</a:t>
            </a:r>
          </a:p>
          <a:p>
            <a:r>
              <a:rPr lang="en-GB" dirty="0">
                <a:latin typeface="Times New Roman" panose="02020603050405020304" pitchFamily="18" charset="0"/>
                <a:cs typeface="Times New Roman" panose="02020603050405020304" pitchFamily="18" charset="0"/>
              </a:rPr>
              <a:t>Assented to             :  9 June 2000</a:t>
            </a:r>
          </a:p>
          <a:p>
            <a:r>
              <a:rPr lang="en-GB" dirty="0">
                <a:latin typeface="Times New Roman" panose="02020603050405020304" pitchFamily="18" charset="0"/>
                <a:cs typeface="Times New Roman" panose="02020603050405020304" pitchFamily="18" charset="0"/>
              </a:rPr>
              <a:t>Signed                     :  9 June 2000</a:t>
            </a:r>
          </a:p>
          <a:p>
            <a:r>
              <a:rPr lang="en-GB" dirty="0">
                <a:latin typeface="Times New Roman" panose="02020603050405020304" pitchFamily="18" charset="0"/>
                <a:cs typeface="Times New Roman" panose="02020603050405020304" pitchFamily="18" charset="0"/>
              </a:rPr>
              <a:t>Commenced            :  17 Oct 2000</a:t>
            </a:r>
          </a:p>
          <a:p>
            <a:r>
              <a:rPr lang="en-GB" dirty="0">
                <a:latin typeface="Times New Roman" panose="02020603050405020304" pitchFamily="18" charset="0"/>
                <a:cs typeface="Times New Roman" panose="02020603050405020304" pitchFamily="18" charset="0"/>
              </a:rPr>
              <a:t>Introduced by          :  Pramod Mahajan (Minister of Communication and </a:t>
            </a:r>
          </a:p>
          <a:p>
            <a:r>
              <a:rPr lang="en-GB" dirty="0">
                <a:latin typeface="Times New Roman" panose="02020603050405020304" pitchFamily="18" charset="0"/>
                <a:cs typeface="Times New Roman" panose="02020603050405020304" pitchFamily="18" charset="0"/>
              </a:rPr>
              <a:t>                                     Information Technology)  </a:t>
            </a:r>
          </a:p>
          <a:p>
            <a:r>
              <a:rPr lang="en-GB" dirty="0">
                <a:latin typeface="Times New Roman" panose="02020603050405020304" pitchFamily="18" charset="0"/>
                <a:cs typeface="Times New Roman" panose="02020603050405020304" pitchFamily="18" charset="0"/>
              </a:rPr>
              <a:t>Amendment             : One Time in the year 2008(IT Amendment Act 2008)</a:t>
            </a:r>
          </a:p>
          <a:p>
            <a:r>
              <a:rPr lang="en-GB" dirty="0">
                <a:latin typeface="Times New Roman" panose="02020603050405020304" pitchFamily="18" charset="0"/>
                <a:cs typeface="Times New Roman" panose="02020603050405020304" pitchFamily="18" charset="0"/>
              </a:rPr>
              <a:t>Related Legislation  :  IT Rules 2021</a:t>
            </a:r>
          </a:p>
          <a:p>
            <a:endParaRPr lang="en-GB"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64697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62CF-466D-E08E-85CD-D0C0628FA540}"/>
              </a:ext>
            </a:extLst>
          </p:cNvPr>
          <p:cNvSpPr>
            <a:spLocks noGrp="1"/>
          </p:cNvSpPr>
          <p:nvPr>
            <p:ph type="title"/>
          </p:nvPr>
        </p:nvSpPr>
        <p:spPr/>
        <p:txBody>
          <a:bodyPr>
            <a:normAutofit/>
          </a:bodyPr>
          <a:lstStyle/>
          <a:p>
            <a:pPr algn="ctr"/>
            <a:r>
              <a:rPr lang="en-GB" sz="3400" u="sng" dirty="0">
                <a:latin typeface="Times New Roman" panose="02020603050405020304" pitchFamily="18" charset="0"/>
                <a:cs typeface="Times New Roman" panose="02020603050405020304" pitchFamily="18" charset="0"/>
              </a:rPr>
              <a:t>Brief Sketch about IT Act 2000</a:t>
            </a:r>
            <a:endParaRPr lang="en-IN" sz="3400" u="sng" dirty="0"/>
          </a:p>
        </p:txBody>
      </p:sp>
      <p:sp>
        <p:nvSpPr>
          <p:cNvPr id="3" name="Content Placeholder 2">
            <a:extLst>
              <a:ext uri="{FF2B5EF4-FFF2-40B4-BE49-F238E27FC236}">
                <a16:creationId xmlns:a16="http://schemas.microsoft.com/office/drawing/2014/main" id="{39A8C59C-7917-E998-78C9-675DDBD92ABD}"/>
              </a:ext>
            </a:extLst>
          </p:cNvPr>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Total no of chapters               : 13</a:t>
            </a:r>
          </a:p>
          <a:p>
            <a:r>
              <a:rPr lang="en-GB" dirty="0">
                <a:latin typeface="Times New Roman" panose="02020603050405020304" pitchFamily="18" charset="0"/>
                <a:cs typeface="Times New Roman" panose="02020603050405020304" pitchFamily="18" charset="0"/>
              </a:rPr>
              <a:t>No of Schedules                     : 04 </a:t>
            </a:r>
          </a:p>
          <a:p>
            <a:r>
              <a:rPr lang="en-GB" dirty="0">
                <a:latin typeface="Times New Roman" panose="02020603050405020304" pitchFamily="18" charset="0"/>
                <a:cs typeface="Times New Roman" panose="02020603050405020304" pitchFamily="18" charset="0"/>
              </a:rPr>
              <a:t>No of Sections                       : 94</a:t>
            </a:r>
          </a:p>
          <a:p>
            <a:r>
              <a:rPr lang="en-GB" dirty="0">
                <a:latin typeface="Times New Roman" panose="02020603050405020304" pitchFamily="18" charset="0"/>
                <a:cs typeface="Times New Roman" panose="02020603050405020304" pitchFamily="18" charset="0"/>
              </a:rPr>
              <a:t>Framework                            : Legal Framework for E- Governance</a:t>
            </a:r>
          </a:p>
          <a:p>
            <a:r>
              <a:rPr lang="en-GB" dirty="0">
                <a:latin typeface="Times New Roman" panose="02020603050405020304" pitchFamily="18" charset="0"/>
                <a:cs typeface="Times New Roman" panose="02020603050405020304" pitchFamily="18" charset="0"/>
              </a:rPr>
              <a:t>Legal Recognition                  : Electronic Records and Digital signature</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Note: The Act also amended various sections of the Indian Penal Code, 1860, the Indian Evidence Act 1872, The Banker’s Book Evidence Act 1891 and The RBI Act 1934</a:t>
            </a:r>
          </a:p>
          <a:p>
            <a:endParaRPr lang="en-IN" dirty="0"/>
          </a:p>
        </p:txBody>
      </p:sp>
    </p:spTree>
    <p:extLst>
      <p:ext uri="{BB962C8B-B14F-4D97-AF65-F5344CB8AC3E}">
        <p14:creationId xmlns:p14="http://schemas.microsoft.com/office/powerpoint/2010/main" val="2226109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914F-0D2A-89FE-6AC8-C790FD578B56}"/>
              </a:ext>
            </a:extLst>
          </p:cNvPr>
          <p:cNvSpPr>
            <a:spLocks noGrp="1"/>
          </p:cNvSpPr>
          <p:nvPr>
            <p:ph type="title"/>
          </p:nvPr>
        </p:nvSpPr>
        <p:spPr/>
        <p:txBody>
          <a:bodyPr>
            <a:normAutofit/>
          </a:bodyPr>
          <a:lstStyle/>
          <a:p>
            <a:pPr algn="ctr"/>
            <a:r>
              <a:rPr lang="en-GB" sz="3400" u="sng" dirty="0">
                <a:latin typeface="Times New Roman" panose="02020603050405020304" pitchFamily="18" charset="0"/>
                <a:cs typeface="Times New Roman" panose="02020603050405020304" pitchFamily="18" charset="0"/>
              </a:rPr>
              <a:t>Important Information about IT Act 2000</a:t>
            </a:r>
            <a:endParaRPr lang="en-IN" sz="3400" u="sng" dirty="0"/>
          </a:p>
        </p:txBody>
      </p:sp>
      <p:sp>
        <p:nvSpPr>
          <p:cNvPr id="3" name="Content Placeholder 2">
            <a:extLst>
              <a:ext uri="{FF2B5EF4-FFF2-40B4-BE49-F238E27FC236}">
                <a16:creationId xmlns:a16="http://schemas.microsoft.com/office/drawing/2014/main" id="{5DCED2FC-3B55-9960-C538-C755E2D7C3E6}"/>
              </a:ext>
            </a:extLst>
          </p:cNvPr>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There was insufficient cyber laws to deal with cyber crime</a:t>
            </a:r>
          </a:p>
          <a:p>
            <a:r>
              <a:rPr lang="en-GB" dirty="0">
                <a:latin typeface="Times New Roman" panose="02020603050405020304" pitchFamily="18" charset="0"/>
                <a:cs typeface="Times New Roman" panose="02020603050405020304" pitchFamily="18" charset="0"/>
              </a:rPr>
              <a:t>Model law on E- commerce (MLEC) was proposed by United Nation Commission on International Trade law (UNCITRAL)</a:t>
            </a:r>
          </a:p>
          <a:p>
            <a:r>
              <a:rPr lang="en-GB" dirty="0">
                <a:latin typeface="Times New Roman" panose="02020603050405020304" pitchFamily="18" charset="0"/>
                <a:cs typeface="Times New Roman" panose="02020603050405020304" pitchFamily="18" charset="0"/>
              </a:rPr>
              <a:t>It was adopted in the year 1996</a:t>
            </a:r>
          </a:p>
          <a:p>
            <a:r>
              <a:rPr lang="en-GB" dirty="0">
                <a:latin typeface="Times New Roman" panose="02020603050405020304" pitchFamily="18" charset="0"/>
                <a:cs typeface="Times New Roman" panose="02020603050405020304" pitchFamily="18" charset="0"/>
              </a:rPr>
              <a:t>It was also adopted by General Assembly of United Nations by passing a resolution on 30 </a:t>
            </a:r>
            <a:r>
              <a:rPr lang="en-GB" dirty="0" err="1">
                <a:latin typeface="Times New Roman" panose="02020603050405020304" pitchFamily="18" charset="0"/>
                <a:cs typeface="Times New Roman" panose="02020603050405020304" pitchFamily="18" charset="0"/>
              </a:rPr>
              <a:t>jan</a:t>
            </a:r>
            <a:r>
              <a:rPr lang="en-GB" dirty="0">
                <a:latin typeface="Times New Roman" panose="02020603050405020304" pitchFamily="18" charset="0"/>
                <a:cs typeface="Times New Roman" panose="02020603050405020304" pitchFamily="18" charset="0"/>
              </a:rPr>
              <a:t> 1997</a:t>
            </a:r>
          </a:p>
          <a:p>
            <a:r>
              <a:rPr lang="en-GB" dirty="0">
                <a:latin typeface="Times New Roman" panose="02020603050405020304" pitchFamily="18" charset="0"/>
                <a:cs typeface="Times New Roman" panose="02020603050405020304" pitchFamily="18" charset="0"/>
              </a:rPr>
              <a:t>India was a founder member of UNCITRAL and also a signatory to this model law and hence India had to enacted the IT Act 2000</a:t>
            </a:r>
          </a:p>
          <a:p>
            <a:r>
              <a:rPr lang="en-GB" dirty="0">
                <a:latin typeface="Times New Roman" panose="02020603050405020304" pitchFamily="18" charset="0"/>
                <a:cs typeface="Times New Roman" panose="02020603050405020304" pitchFamily="18" charset="0"/>
              </a:rPr>
              <a:t>The Act was amended in 2008 which came into force from 27 Oct. 2009</a:t>
            </a:r>
          </a:p>
          <a:p>
            <a:endParaRPr lang="en-IN" dirty="0"/>
          </a:p>
        </p:txBody>
      </p:sp>
    </p:spTree>
    <p:extLst>
      <p:ext uri="{BB962C8B-B14F-4D97-AF65-F5344CB8AC3E}">
        <p14:creationId xmlns:p14="http://schemas.microsoft.com/office/powerpoint/2010/main" val="2886457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3514-0326-9EBC-914B-3ACC8A4A2130}"/>
              </a:ext>
            </a:extLst>
          </p:cNvPr>
          <p:cNvSpPr>
            <a:spLocks noGrp="1"/>
          </p:cNvSpPr>
          <p:nvPr>
            <p:ph type="title"/>
          </p:nvPr>
        </p:nvSpPr>
        <p:spPr/>
        <p:txBody>
          <a:bodyPr>
            <a:normAutofit/>
          </a:bodyPr>
          <a:lstStyle/>
          <a:p>
            <a:pPr algn="ctr"/>
            <a:r>
              <a:rPr lang="en-GB" sz="3400" u="sng" dirty="0">
                <a:latin typeface="Times New Roman" panose="02020603050405020304" pitchFamily="18" charset="0"/>
                <a:cs typeface="Times New Roman" panose="02020603050405020304" pitchFamily="18" charset="0"/>
              </a:rPr>
              <a:t>History</a:t>
            </a:r>
            <a:br>
              <a:rPr lang="en-IN" sz="3400" dirty="0"/>
            </a:br>
            <a:endParaRPr lang="en-IN" sz="3400" dirty="0"/>
          </a:p>
        </p:txBody>
      </p:sp>
      <p:sp>
        <p:nvSpPr>
          <p:cNvPr id="5" name="Content Placeholder 4">
            <a:extLst>
              <a:ext uri="{FF2B5EF4-FFF2-40B4-BE49-F238E27FC236}">
                <a16:creationId xmlns:a16="http://schemas.microsoft.com/office/drawing/2014/main" id="{A7E111D1-0D74-2424-CB1F-1AD8033E78F4}"/>
              </a:ext>
            </a:extLst>
          </p:cNvPr>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It is the Primary Law in India which deals with the It Act and E- Commerce </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In India the Bill was finalised by a Group of officials headed by  Ministers of Information Technology Mr. Pramod Mahajan</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It was passed in the Budget session of 2000 and was signed by President Shree K R Narayanan on 9 June 2000</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It provides legal Framework for Electronic Governance by giving </a:t>
            </a:r>
            <a:r>
              <a:rPr lang="en-GB" dirty="0" err="1">
                <a:latin typeface="Times New Roman" panose="02020603050405020304" pitchFamily="18" charset="0"/>
                <a:cs typeface="Times New Roman" panose="02020603050405020304" pitchFamily="18" charset="0"/>
              </a:rPr>
              <a:t>recoginition</a:t>
            </a:r>
            <a:r>
              <a:rPr lang="en-GB" dirty="0">
                <a:latin typeface="Times New Roman" panose="02020603050405020304" pitchFamily="18" charset="0"/>
                <a:cs typeface="Times New Roman" panose="02020603050405020304" pitchFamily="18" charset="0"/>
              </a:rPr>
              <a:t> to Digital Signature and Electronic Records.</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8317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8C40A-2FEE-D8E0-20A4-46AECA6EA0FA}"/>
              </a:ext>
            </a:extLst>
          </p:cNvPr>
          <p:cNvSpPr>
            <a:spLocks noGrp="1"/>
          </p:cNvSpPr>
          <p:nvPr>
            <p:ph type="title"/>
          </p:nvPr>
        </p:nvSpPr>
        <p:spPr/>
        <p:txBody>
          <a:bodyPr>
            <a:normAutofit/>
          </a:bodyPr>
          <a:lstStyle/>
          <a:p>
            <a:pPr algn="ctr"/>
            <a:r>
              <a:rPr lang="en-GB" sz="3400" u="sng" dirty="0">
                <a:latin typeface="Times New Roman" panose="02020603050405020304" pitchFamily="18" charset="0"/>
                <a:cs typeface="Times New Roman" panose="02020603050405020304" pitchFamily="18" charset="0"/>
              </a:rPr>
              <a:t>Structure of IT Act 2000</a:t>
            </a:r>
            <a:endParaRPr lang="en-IN" sz="3400" u="sng" dirty="0"/>
          </a:p>
        </p:txBody>
      </p:sp>
      <p:sp>
        <p:nvSpPr>
          <p:cNvPr id="3" name="Content Placeholder 2">
            <a:extLst>
              <a:ext uri="{FF2B5EF4-FFF2-40B4-BE49-F238E27FC236}">
                <a16:creationId xmlns:a16="http://schemas.microsoft.com/office/drawing/2014/main" id="{C29A9294-34BD-F2B8-F7A4-AA71EDBC1473}"/>
              </a:ext>
            </a:extLst>
          </p:cNvPr>
          <p:cNvSpPr>
            <a:spLocks noGrp="1"/>
          </p:cNvSpPr>
          <p:nvPr>
            <p:ph idx="1"/>
          </p:nvPr>
        </p:nvSpPr>
        <p:spPr/>
        <p:txBody>
          <a:bodyPr>
            <a:normAutofit fontScale="92500" lnSpcReduction="20000"/>
          </a:bodyPr>
          <a:lstStyle/>
          <a:p>
            <a:r>
              <a:rPr lang="en-GB" dirty="0">
                <a:latin typeface="Times New Roman" panose="02020603050405020304" pitchFamily="18" charset="0"/>
                <a:cs typeface="Times New Roman" panose="02020603050405020304" pitchFamily="18" charset="0"/>
              </a:rPr>
              <a:t>IT Act 2000 Contains 94 sections divided in 13 chapters and 4 schedules</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This act was further amended in 2008</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Section 91,92,93 and 94 and Schedule 3 and 4 were omitted under this amendment</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In 2017 no of section were omitted and changed mainly in chapter 10 by the much debated finance act of 2017 which merged Cyber Appellate Tribunal with the Telecom Dispute Settlement and appellate tribunal</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It also amended various sections of IPC 1860, IEA 1872,Bankers Book Evidence Act, RBI Act 1934 to make them complaints with new technologies</a:t>
            </a:r>
            <a:endParaRPr lang="en-IN" dirty="0"/>
          </a:p>
        </p:txBody>
      </p:sp>
    </p:spTree>
    <p:extLst>
      <p:ext uri="{BB962C8B-B14F-4D97-AF65-F5344CB8AC3E}">
        <p14:creationId xmlns:p14="http://schemas.microsoft.com/office/powerpoint/2010/main" val="42638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2382-ACDC-991D-E510-1F7B6C17064F}"/>
              </a:ext>
            </a:extLst>
          </p:cNvPr>
          <p:cNvSpPr>
            <a:spLocks noGrp="1"/>
          </p:cNvSpPr>
          <p:nvPr>
            <p:ph type="title"/>
          </p:nvPr>
        </p:nvSpPr>
        <p:spPr/>
        <p:txBody>
          <a:bodyPr>
            <a:normAutofit/>
          </a:bodyPr>
          <a:lstStyle/>
          <a:p>
            <a:pPr algn="ctr"/>
            <a:r>
              <a:rPr lang="en-GB" sz="3400" u="sng" dirty="0">
                <a:latin typeface="Times New Roman" panose="02020603050405020304" pitchFamily="18" charset="0"/>
                <a:cs typeface="Times New Roman" panose="02020603050405020304" pitchFamily="18" charset="0"/>
              </a:rPr>
              <a:t>Preamble of IT Act 2000</a:t>
            </a:r>
            <a:endParaRPr lang="en-IN" sz="3400" u="sng" dirty="0"/>
          </a:p>
        </p:txBody>
      </p:sp>
      <p:sp>
        <p:nvSpPr>
          <p:cNvPr id="3" name="Content Placeholder 2">
            <a:extLst>
              <a:ext uri="{FF2B5EF4-FFF2-40B4-BE49-F238E27FC236}">
                <a16:creationId xmlns:a16="http://schemas.microsoft.com/office/drawing/2014/main" id="{84FC8219-2EF5-5A6C-BE5A-1A51E0D0ABDC}"/>
              </a:ext>
            </a:extLst>
          </p:cNvPr>
          <p:cNvSpPr>
            <a:spLocks noGrp="1"/>
          </p:cNvSpPr>
          <p:nvPr>
            <p:ph idx="1"/>
          </p:nvPr>
        </p:nvSpPr>
        <p:spPr/>
        <p:txBody>
          <a:bodyPr>
            <a:normAutofit fontScale="92500" lnSpcReduction="20000"/>
          </a:bodyPr>
          <a:lstStyle/>
          <a:p>
            <a:r>
              <a:rPr lang="en-GB" dirty="0">
                <a:latin typeface="Times New Roman" panose="02020603050405020304" pitchFamily="18" charset="0"/>
                <a:cs typeface="Times New Roman" panose="02020603050405020304" pitchFamily="18" charset="0"/>
              </a:rPr>
              <a:t>The preamble of The Information Technology Act 2000 states that the act was enacted to :</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Provide Legal Recognition for Electronic transaction, also known as “Electronic Commerce”</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Promote the Growth of electronic transactions.</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Facilitate E- Governance.</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Prevent Computer based crimes.</a:t>
            </a:r>
          </a:p>
          <a:p>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Ensures Security practices and procedures.</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40531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8E1C8-1B77-911F-6089-C0701F43F4BB}"/>
              </a:ext>
            </a:extLst>
          </p:cNvPr>
          <p:cNvSpPr>
            <a:spLocks noGrp="1"/>
          </p:cNvSpPr>
          <p:nvPr>
            <p:ph type="title"/>
          </p:nvPr>
        </p:nvSpPr>
        <p:spPr/>
        <p:txBody>
          <a:bodyPr>
            <a:normAutofit/>
          </a:bodyPr>
          <a:lstStyle/>
          <a:p>
            <a:pPr algn="ctr"/>
            <a:r>
              <a:rPr lang="en-US" sz="3400" u="sng" dirty="0">
                <a:latin typeface="Times New Roman" panose="02020603050405020304" pitchFamily="18" charset="0"/>
                <a:cs typeface="Times New Roman" panose="02020603050405020304" pitchFamily="18" charset="0"/>
              </a:rPr>
              <a:t>Objectives of IT Act 2000</a:t>
            </a:r>
            <a:endParaRPr lang="en-IN" sz="3400" u="sng" dirty="0">
              <a:latin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F296C5B9-0431-7AB1-9DBE-192E2938A940}"/>
              </a:ext>
            </a:extLst>
          </p:cNvPr>
          <p:cNvSpPr>
            <a:spLocks noGrp="1" noChangeArrowheads="1"/>
          </p:cNvSpPr>
          <p:nvPr>
            <p:ph idx="1"/>
          </p:nvPr>
        </p:nvSpPr>
        <p:spPr bwMode="auto">
          <a:xfrm>
            <a:off x="677333" y="2521915"/>
            <a:ext cx="812669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en-US" altLang="en-US" sz="2000" dirty="0">
                <a:solidFill>
                  <a:schemeClr val="tx1"/>
                </a:solidFill>
                <a:latin typeface="Times New Roman" panose="02020603050405020304" pitchFamily="18" charset="0"/>
                <a:cs typeface="Times New Roman" panose="02020603050405020304" pitchFamily="18" charset="0"/>
              </a:rPr>
              <a:t>1. </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Legal recognition to electronic documents (</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Section 4</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2.Legal recognition of digital signatures (</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Section 5</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3.Facilitate electronic filing with government (</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Section 6</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4.Prevent cybercrime and fraud</a:t>
            </a:r>
          </a:p>
          <a:p>
            <a:pPr marL="0" marR="0" lvl="0" indent="0" algn="l" defTabSz="914400" rtl="0" eaLnBrk="0" fontAlgn="base" latinLnBrk="0" hangingPunct="0">
              <a:lnSpc>
                <a:spcPct val="100000"/>
              </a:lnSpc>
              <a:spcBef>
                <a:spcPct val="0"/>
              </a:spcBef>
              <a:spcAft>
                <a:spcPct val="0"/>
              </a:spcAft>
              <a:buClrTx/>
              <a:buSzTx/>
              <a:buNone/>
              <a:tabLst/>
            </a:pPr>
            <a:r>
              <a:rPr lang="en-US" altLang="en-US" sz="2000" dirty="0">
                <a:solidFill>
                  <a:schemeClr val="tx1"/>
                </a:solidFill>
                <a:latin typeface="Times New Roman" panose="02020603050405020304" pitchFamily="18" charset="0"/>
                <a:cs typeface="Times New Roman" panose="02020603050405020304" pitchFamily="18" charset="0"/>
              </a:rPr>
              <a:t>5.</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Promote secure digital transactions</a:t>
            </a:r>
          </a:p>
        </p:txBody>
      </p:sp>
    </p:spTree>
    <p:extLst>
      <p:ext uri="{BB962C8B-B14F-4D97-AF65-F5344CB8AC3E}">
        <p14:creationId xmlns:p14="http://schemas.microsoft.com/office/powerpoint/2010/main" val="1195304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B4C1-8BBD-EE0E-2A17-DA95BCFBB692}"/>
              </a:ext>
            </a:extLst>
          </p:cNvPr>
          <p:cNvSpPr>
            <a:spLocks noGrp="1"/>
          </p:cNvSpPr>
          <p:nvPr>
            <p:ph type="title"/>
          </p:nvPr>
        </p:nvSpPr>
        <p:spPr>
          <a:xfrm>
            <a:off x="677334" y="597877"/>
            <a:ext cx="8596668" cy="1320800"/>
          </a:xfrm>
        </p:spPr>
        <p:txBody>
          <a:bodyPr>
            <a:normAutofit/>
          </a:bodyPr>
          <a:lstStyle/>
          <a:p>
            <a:pPr algn="ctr"/>
            <a:r>
              <a:rPr lang="en-US" sz="3400" u="sng" dirty="0">
                <a:latin typeface="Times New Roman" panose="02020603050405020304" pitchFamily="18" charset="0"/>
                <a:cs typeface="Times New Roman" panose="02020603050405020304" pitchFamily="18" charset="0"/>
              </a:rPr>
              <a:t>Legal Recognition of Electronic Records</a:t>
            </a:r>
            <a:endParaRPr lang="en-IN" sz="3400"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365D5FD-C119-298B-D87C-25B1586FA7ED}"/>
              </a:ext>
            </a:extLst>
          </p:cNvPr>
          <p:cNvSpPr>
            <a:spLocks noGrp="1"/>
          </p:cNvSpPr>
          <p:nvPr>
            <p:ph idx="1"/>
          </p:nvPr>
        </p:nvSpPr>
        <p:spPr>
          <a:xfrm>
            <a:off x="677334" y="2289543"/>
            <a:ext cx="8596668" cy="3880773"/>
          </a:xfrm>
        </p:spPr>
        <p:txBody>
          <a:bodyPr/>
          <a:lstStyle/>
          <a:p>
            <a:pPr marL="0" indent="0">
              <a:buNone/>
            </a:pPr>
            <a:r>
              <a:rPr lang="en-US" sz="2000" b="1" i="1" u="sng" dirty="0">
                <a:latin typeface="Times New Roman" panose="02020603050405020304" pitchFamily="18" charset="0"/>
                <a:cs typeface="Times New Roman" panose="02020603050405020304" pitchFamily="18" charset="0"/>
              </a:rPr>
              <a:t>Section 4</a:t>
            </a:r>
          </a:p>
          <a:p>
            <a:pPr marL="0" indent="0">
              <a:buNone/>
            </a:pPr>
            <a:endParaRPr lang="en-US" sz="2000" b="1" i="1" u="sng" dirty="0"/>
          </a:p>
          <a:p>
            <a:r>
              <a:rPr lang="en-US" dirty="0">
                <a:latin typeface="Times New Roman" panose="02020603050405020304" pitchFamily="18" charset="0"/>
                <a:cs typeface="Times New Roman" panose="02020603050405020304" pitchFamily="18" charset="0"/>
              </a:rPr>
              <a:t>Electronic records are legally valid just like paper documents.</a:t>
            </a:r>
          </a:p>
          <a:p>
            <a:r>
              <a:rPr lang="en-US" dirty="0">
                <a:latin typeface="Times New Roman" panose="02020603050405020304" pitchFamily="18" charset="0"/>
                <a:cs typeface="Times New Roman" panose="02020603050405020304" pitchFamily="18" charset="0"/>
              </a:rPr>
              <a:t>Example:</a:t>
            </a:r>
          </a:p>
          <a:p>
            <a:r>
              <a:rPr lang="en-US" dirty="0">
                <a:latin typeface="Times New Roman" panose="02020603050405020304" pitchFamily="18" charset="0"/>
                <a:cs typeface="Times New Roman" panose="02020603050405020304" pitchFamily="18" charset="0"/>
              </a:rPr>
              <a:t>Email agreements</a:t>
            </a:r>
          </a:p>
          <a:p>
            <a:r>
              <a:rPr lang="en-US" dirty="0">
                <a:latin typeface="Times New Roman" panose="02020603050405020304" pitchFamily="18" charset="0"/>
                <a:cs typeface="Times New Roman" panose="02020603050405020304" pitchFamily="18" charset="0"/>
              </a:rPr>
              <a:t>Online contracts</a:t>
            </a:r>
          </a:p>
          <a:p>
            <a:r>
              <a:rPr lang="en-US" dirty="0">
                <a:latin typeface="Times New Roman" panose="02020603050405020304" pitchFamily="18" charset="0"/>
                <a:cs typeface="Times New Roman" panose="02020603050405020304" pitchFamily="18" charset="0"/>
              </a:rPr>
              <a:t>Digital certificates</a:t>
            </a:r>
          </a:p>
          <a:p>
            <a:endParaRPr lang="en-IN" dirty="0"/>
          </a:p>
        </p:txBody>
      </p:sp>
    </p:spTree>
    <p:extLst>
      <p:ext uri="{BB962C8B-B14F-4D97-AF65-F5344CB8AC3E}">
        <p14:creationId xmlns:p14="http://schemas.microsoft.com/office/powerpoint/2010/main" val="162345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8306E-C6AF-A52E-483E-4344A6D5AEEE}"/>
              </a:ext>
            </a:extLst>
          </p:cNvPr>
          <p:cNvSpPr>
            <a:spLocks noGrp="1"/>
          </p:cNvSpPr>
          <p:nvPr>
            <p:ph type="title"/>
          </p:nvPr>
        </p:nvSpPr>
        <p:spPr/>
        <p:txBody>
          <a:bodyPr>
            <a:normAutofit/>
          </a:bodyPr>
          <a:lstStyle/>
          <a:p>
            <a:pPr algn="ctr"/>
            <a:r>
              <a:rPr lang="en-US" sz="3400" u="sng" dirty="0">
                <a:latin typeface="Times New Roman" panose="02020603050405020304" pitchFamily="18" charset="0"/>
                <a:cs typeface="Times New Roman" panose="02020603050405020304" pitchFamily="18" charset="0"/>
              </a:rPr>
              <a:t>Legal Recognition of Digital Signatures</a:t>
            </a:r>
            <a:endParaRPr lang="en-IN" sz="3400"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085E199-36E7-A640-4AC4-F19E3533BB8D}"/>
              </a:ext>
            </a:extLst>
          </p:cNvPr>
          <p:cNvSpPr>
            <a:spLocks noGrp="1"/>
          </p:cNvSpPr>
          <p:nvPr>
            <p:ph idx="1"/>
          </p:nvPr>
        </p:nvSpPr>
        <p:spPr/>
        <p:txBody>
          <a:bodyPr/>
          <a:lstStyle/>
          <a:p>
            <a:pPr marL="0" indent="0">
              <a:buNone/>
            </a:pPr>
            <a:r>
              <a:rPr lang="en-US" sz="2000" b="1" i="1" u="sng" dirty="0">
                <a:latin typeface="Times New Roman" panose="02020603050405020304" pitchFamily="18" charset="0"/>
                <a:cs typeface="Times New Roman" panose="02020603050405020304" pitchFamily="18" charset="0"/>
              </a:rPr>
              <a:t>Section 5</a:t>
            </a:r>
          </a:p>
          <a:p>
            <a:pPr marL="0" indent="0">
              <a:buNone/>
            </a:pPr>
            <a:endParaRPr lang="en-US" b="1" i="1" u="sng" dirty="0">
              <a:latin typeface="Times New Roman" panose="02020603050405020304" pitchFamily="18" charset="0"/>
              <a:cs typeface="Times New Roman" panose="02020603050405020304" pitchFamily="18" charset="0"/>
            </a:endParaRPr>
          </a:p>
          <a:p>
            <a:pPr marL="0" indent="0">
              <a:buNone/>
            </a:pPr>
            <a:endParaRPr lang="en-US" b="1" i="1" u="sng"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Digital signatures provide authentication and security for electronic documents.</a:t>
            </a:r>
          </a:p>
          <a:p>
            <a:r>
              <a:rPr lang="en-US" dirty="0">
                <a:latin typeface="Times New Roman" panose="02020603050405020304" pitchFamily="18" charset="0"/>
                <a:cs typeface="Times New Roman" panose="02020603050405020304" pitchFamily="18" charset="0"/>
              </a:rPr>
              <a:t>Used in:</a:t>
            </a:r>
          </a:p>
          <a:p>
            <a:r>
              <a:rPr lang="en-US" dirty="0">
                <a:latin typeface="Times New Roman" panose="02020603050405020304" pitchFamily="18" charset="0"/>
                <a:cs typeface="Times New Roman" panose="02020603050405020304" pitchFamily="18" charset="0"/>
              </a:rPr>
              <a:t>Online filing</a:t>
            </a:r>
          </a:p>
          <a:p>
            <a:r>
              <a:rPr lang="en-US" dirty="0">
                <a:latin typeface="Times New Roman" panose="02020603050405020304" pitchFamily="18" charset="0"/>
                <a:cs typeface="Times New Roman" panose="02020603050405020304" pitchFamily="18" charset="0"/>
              </a:rPr>
              <a:t>E-governance</a:t>
            </a:r>
          </a:p>
          <a:p>
            <a:r>
              <a:rPr lang="en-US" dirty="0">
                <a:latin typeface="Times New Roman" panose="02020603050405020304" pitchFamily="18" charset="0"/>
                <a:cs typeface="Times New Roman" panose="02020603050405020304" pitchFamily="18" charset="0"/>
              </a:rPr>
              <a:t>Digital agreements</a:t>
            </a:r>
          </a:p>
          <a:p>
            <a:endParaRPr lang="en-IN" dirty="0"/>
          </a:p>
        </p:txBody>
      </p:sp>
    </p:spTree>
    <p:extLst>
      <p:ext uri="{BB962C8B-B14F-4D97-AF65-F5344CB8AC3E}">
        <p14:creationId xmlns:p14="http://schemas.microsoft.com/office/powerpoint/2010/main" val="715424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58687-E992-A447-F39A-EA46A162DC47}"/>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E-Governance</a:t>
            </a:r>
          </a:p>
        </p:txBody>
      </p:sp>
      <p:sp>
        <p:nvSpPr>
          <p:cNvPr id="3" name="Content Placeholder 2">
            <a:extLst>
              <a:ext uri="{FF2B5EF4-FFF2-40B4-BE49-F238E27FC236}">
                <a16:creationId xmlns:a16="http://schemas.microsoft.com/office/drawing/2014/main" id="{56CE4F41-76EE-3444-9807-7E86346ED381}"/>
              </a:ext>
            </a:extLst>
          </p:cNvPr>
          <p:cNvSpPr>
            <a:spLocks noGrp="1"/>
          </p:cNvSpPr>
          <p:nvPr>
            <p:ph idx="1"/>
          </p:nvPr>
        </p:nvSpPr>
        <p:spPr/>
        <p:txBody>
          <a:bodyPr>
            <a:normAutofit/>
          </a:bodyPr>
          <a:lstStyle/>
          <a:p>
            <a:pPr marL="0" indent="0">
              <a:buNone/>
            </a:pPr>
            <a:r>
              <a:rPr lang="en-IN" sz="2000" b="1" i="1" u="sng" dirty="0">
                <a:latin typeface="Times New Roman" panose="02020603050405020304" pitchFamily="18" charset="0"/>
                <a:cs typeface="Times New Roman" panose="02020603050405020304" pitchFamily="18" charset="0"/>
              </a:rPr>
              <a:t>Section 6</a:t>
            </a:r>
          </a:p>
          <a:p>
            <a:pPr marL="0" indent="0">
              <a:buNone/>
            </a:pPr>
            <a:endParaRPr lang="en-IN" sz="2000" b="1" i="1" u="sng"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Government departments can:</a:t>
            </a:r>
          </a:p>
          <a:p>
            <a:r>
              <a:rPr lang="en-US" sz="2000" dirty="0">
                <a:latin typeface="Times New Roman" panose="02020603050405020304" pitchFamily="18" charset="0"/>
                <a:cs typeface="Times New Roman" panose="02020603050405020304" pitchFamily="18" charset="0"/>
              </a:rPr>
              <a:t>Accept electronic documents</a:t>
            </a:r>
          </a:p>
          <a:p>
            <a:r>
              <a:rPr lang="en-US" sz="2000" dirty="0">
                <a:latin typeface="Times New Roman" panose="02020603050405020304" pitchFamily="18" charset="0"/>
                <a:cs typeface="Times New Roman" panose="02020603050405020304" pitchFamily="18" charset="0"/>
              </a:rPr>
              <a:t>Issue licenses electronically</a:t>
            </a:r>
          </a:p>
          <a:p>
            <a:r>
              <a:rPr lang="en-US" sz="2000" dirty="0">
                <a:latin typeface="Times New Roman" panose="02020603050405020304" pitchFamily="18" charset="0"/>
                <a:cs typeface="Times New Roman" panose="02020603050405020304" pitchFamily="18" charset="0"/>
              </a:rPr>
              <a:t>Maintain digital records</a:t>
            </a:r>
          </a:p>
          <a:p>
            <a:r>
              <a:rPr lang="en-US" sz="2000" dirty="0">
                <a:latin typeface="Times New Roman" panose="02020603050405020304" pitchFamily="18" charset="0"/>
                <a:cs typeface="Times New Roman" panose="02020603050405020304" pitchFamily="18" charset="0"/>
              </a:rPr>
              <a:t>Promotes </a:t>
            </a:r>
            <a:r>
              <a:rPr lang="en-US" sz="2000" b="1" dirty="0">
                <a:latin typeface="Times New Roman" panose="02020603050405020304" pitchFamily="18" charset="0"/>
                <a:cs typeface="Times New Roman" panose="02020603050405020304" pitchFamily="18" charset="0"/>
              </a:rPr>
              <a:t>paperless governance</a:t>
            </a:r>
            <a:r>
              <a:rPr lang="en-US" sz="2000" dirty="0">
                <a:latin typeface="Times New Roman" panose="02020603050405020304" pitchFamily="18" charset="0"/>
                <a:cs typeface="Times New Roman" panose="02020603050405020304" pitchFamily="18" charset="0"/>
              </a:rPr>
              <a:t>.</a:t>
            </a:r>
          </a:p>
          <a:p>
            <a:pPr marL="0" indent="0">
              <a:buNone/>
            </a:pPr>
            <a:endParaRPr lang="en-IN" sz="2000" b="1" i="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256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F50B-32AE-9EC3-61B3-5564612903F8}"/>
              </a:ext>
            </a:extLst>
          </p:cNvPr>
          <p:cNvSpPr>
            <a:spLocks noGrp="1"/>
          </p:cNvSpPr>
          <p:nvPr>
            <p:ph type="title"/>
          </p:nvPr>
        </p:nvSpPr>
        <p:spPr/>
        <p:txBody>
          <a:bodyPr>
            <a:normAutofit/>
          </a:bodyPr>
          <a:lstStyle/>
          <a:p>
            <a:pPr algn="ctr"/>
            <a:r>
              <a:rPr lang="en-US" sz="3400" u="sng" dirty="0">
                <a:latin typeface="Times New Roman" panose="02020603050405020304" pitchFamily="18" charset="0"/>
                <a:cs typeface="Times New Roman" panose="02020603050405020304" pitchFamily="18" charset="0"/>
              </a:rPr>
              <a:t>Attribution and Acknowledgment</a:t>
            </a:r>
            <a:endParaRPr lang="en-IN" sz="3400"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167F79-8390-E973-4CF4-124A44EA381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Important sections:</a:t>
            </a:r>
          </a:p>
          <a:p>
            <a:r>
              <a:rPr lang="en-US" sz="2000" b="1" i="1" u="sng" dirty="0">
                <a:latin typeface="Times New Roman" panose="02020603050405020304" pitchFamily="18" charset="0"/>
                <a:cs typeface="Times New Roman" panose="02020603050405020304" pitchFamily="18" charset="0"/>
              </a:rPr>
              <a:t>Section 11</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Attribution of electronic records</a:t>
            </a:r>
          </a:p>
          <a:p>
            <a:r>
              <a:rPr lang="en-US" sz="2000" b="1" i="1" u="sng" dirty="0">
                <a:latin typeface="Times New Roman" panose="02020603050405020304" pitchFamily="18" charset="0"/>
                <a:cs typeface="Times New Roman" panose="02020603050405020304" pitchFamily="18" charset="0"/>
              </a:rPr>
              <a:t>Section 12: </a:t>
            </a:r>
            <a:r>
              <a:rPr lang="en-US" dirty="0">
                <a:latin typeface="Times New Roman" panose="02020603050405020304" pitchFamily="18" charset="0"/>
                <a:cs typeface="Times New Roman" panose="02020603050405020304" pitchFamily="18" charset="0"/>
              </a:rPr>
              <a:t>Acknowledgement of receipt</a:t>
            </a:r>
          </a:p>
          <a:p>
            <a:r>
              <a:rPr lang="en-US" sz="2000" b="1" i="1" u="sng" dirty="0">
                <a:latin typeface="Times New Roman" panose="02020603050405020304" pitchFamily="18" charset="0"/>
                <a:cs typeface="Times New Roman" panose="02020603050405020304" pitchFamily="18" charset="0"/>
              </a:rPr>
              <a:t>Section 13: </a:t>
            </a:r>
            <a:r>
              <a:rPr lang="en-US" dirty="0">
                <a:latin typeface="Times New Roman" panose="02020603050405020304" pitchFamily="18" charset="0"/>
                <a:cs typeface="Times New Roman" panose="02020603050405020304" pitchFamily="18" charset="0"/>
              </a:rPr>
              <a:t>Time and place of dispatch of electronic records</a:t>
            </a:r>
          </a:p>
          <a:p>
            <a:r>
              <a:rPr lang="en-US" dirty="0">
                <a:latin typeface="Times New Roman" panose="02020603050405020304" pitchFamily="18" charset="0"/>
                <a:cs typeface="Times New Roman" panose="02020603050405020304" pitchFamily="18" charset="0"/>
              </a:rPr>
              <a:t>These sections regulate electronic communication.</a:t>
            </a:r>
          </a:p>
          <a:p>
            <a:endParaRPr lang="en-IN" dirty="0"/>
          </a:p>
        </p:txBody>
      </p:sp>
    </p:spTree>
    <p:extLst>
      <p:ext uri="{BB962C8B-B14F-4D97-AF65-F5344CB8AC3E}">
        <p14:creationId xmlns:p14="http://schemas.microsoft.com/office/powerpoint/2010/main" val="1152977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FC756-549F-C51E-3B0F-6E6CBD537815}"/>
              </a:ext>
            </a:extLst>
          </p:cNvPr>
          <p:cNvSpPr>
            <a:spLocks noGrp="1"/>
          </p:cNvSpPr>
          <p:nvPr>
            <p:ph type="title"/>
          </p:nvPr>
        </p:nvSpPr>
        <p:spPr/>
        <p:txBody>
          <a:bodyPr>
            <a:normAutofit/>
          </a:bodyPr>
          <a:lstStyle/>
          <a:p>
            <a:pPr algn="ctr"/>
            <a:r>
              <a:rPr lang="en-US" sz="3400" u="sng" dirty="0">
                <a:latin typeface="Times New Roman" panose="02020603050405020304" pitchFamily="18" charset="0"/>
                <a:cs typeface="Times New Roman" panose="02020603050405020304" pitchFamily="18" charset="0"/>
              </a:rPr>
              <a:t>Regulation of Certifying Authorities</a:t>
            </a:r>
            <a:br>
              <a:rPr lang="en-US" sz="3400" b="1" dirty="0"/>
            </a:br>
            <a:endParaRPr lang="en-IN" sz="3400" dirty="0"/>
          </a:p>
        </p:txBody>
      </p:sp>
      <p:sp>
        <p:nvSpPr>
          <p:cNvPr id="3" name="Content Placeholder 2">
            <a:extLst>
              <a:ext uri="{FF2B5EF4-FFF2-40B4-BE49-F238E27FC236}">
                <a16:creationId xmlns:a16="http://schemas.microsoft.com/office/drawing/2014/main" id="{34A89724-66DA-716B-D03E-A32DFF96088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Important provisions:</a:t>
            </a:r>
          </a:p>
          <a:p>
            <a:r>
              <a:rPr lang="en-US" sz="2000" b="1" i="1" u="sng" dirty="0">
                <a:latin typeface="Times New Roman" panose="02020603050405020304" pitchFamily="18" charset="0"/>
                <a:cs typeface="Times New Roman" panose="02020603050405020304" pitchFamily="18" charset="0"/>
              </a:rPr>
              <a:t>Section 17: </a:t>
            </a:r>
            <a:r>
              <a:rPr lang="en-US" dirty="0">
                <a:latin typeface="Times New Roman" panose="02020603050405020304" pitchFamily="18" charset="0"/>
                <a:cs typeface="Times New Roman" panose="02020603050405020304" pitchFamily="18" charset="0"/>
              </a:rPr>
              <a:t>Controller of Certifying Authorities</a:t>
            </a:r>
          </a:p>
          <a:p>
            <a:r>
              <a:rPr lang="en-US" sz="2000" b="1" i="1" u="sng" dirty="0">
                <a:latin typeface="Times New Roman" panose="02020603050405020304" pitchFamily="18" charset="0"/>
                <a:cs typeface="Times New Roman" panose="02020603050405020304" pitchFamily="18" charset="0"/>
              </a:rPr>
              <a:t>Section 18: </a:t>
            </a:r>
            <a:r>
              <a:rPr lang="en-US" dirty="0">
                <a:latin typeface="Times New Roman" panose="02020603050405020304" pitchFamily="18" charset="0"/>
                <a:cs typeface="Times New Roman" panose="02020603050405020304" pitchFamily="18" charset="0"/>
              </a:rPr>
              <a:t>Powers of Controller</a:t>
            </a:r>
          </a:p>
          <a:p>
            <a:r>
              <a:rPr lang="en-US" sz="2000" b="1" i="1" u="sng" dirty="0">
                <a:latin typeface="Times New Roman" panose="02020603050405020304" pitchFamily="18" charset="0"/>
                <a:cs typeface="Times New Roman" panose="02020603050405020304" pitchFamily="18" charset="0"/>
              </a:rPr>
              <a:t>Section 24: </a:t>
            </a:r>
            <a:r>
              <a:rPr lang="en-US" dirty="0">
                <a:latin typeface="Times New Roman" panose="02020603050405020304" pitchFamily="18" charset="0"/>
                <a:cs typeface="Times New Roman" panose="02020603050405020304" pitchFamily="18" charset="0"/>
              </a:rPr>
              <a:t>Suspension of Digital Signature Certificate</a:t>
            </a:r>
          </a:p>
          <a:p>
            <a:r>
              <a:rPr lang="en-US" sz="2000" b="1" i="1" u="sng" dirty="0">
                <a:latin typeface="Times New Roman" panose="02020603050405020304" pitchFamily="18" charset="0"/>
                <a:cs typeface="Times New Roman" panose="02020603050405020304" pitchFamily="18" charset="0"/>
              </a:rPr>
              <a:t>Section 25: </a:t>
            </a:r>
            <a:r>
              <a:rPr lang="en-US" dirty="0">
                <a:latin typeface="Times New Roman" panose="02020603050405020304" pitchFamily="18" charset="0"/>
                <a:cs typeface="Times New Roman" panose="02020603050405020304" pitchFamily="18" charset="0"/>
              </a:rPr>
              <a:t>Revocation of Digital Signature Certificate</a:t>
            </a:r>
          </a:p>
          <a:p>
            <a:r>
              <a:rPr lang="en-US" dirty="0">
                <a:latin typeface="Times New Roman" panose="02020603050405020304" pitchFamily="18" charset="0"/>
                <a:cs typeface="Times New Roman" panose="02020603050405020304" pitchFamily="18" charset="0"/>
              </a:rPr>
              <a:t>These ensure the authenticity of digital signatures.</a:t>
            </a:r>
          </a:p>
          <a:p>
            <a:endParaRPr lang="en-IN" dirty="0"/>
          </a:p>
        </p:txBody>
      </p:sp>
    </p:spTree>
    <p:extLst>
      <p:ext uri="{BB962C8B-B14F-4D97-AF65-F5344CB8AC3E}">
        <p14:creationId xmlns:p14="http://schemas.microsoft.com/office/powerpoint/2010/main" val="2651610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DAE5-312E-ACEF-1A18-CC30CBE0518C}"/>
              </a:ext>
            </a:extLst>
          </p:cNvPr>
          <p:cNvSpPr>
            <a:spLocks noGrp="1"/>
          </p:cNvSpPr>
          <p:nvPr>
            <p:ph type="title"/>
          </p:nvPr>
        </p:nvSpPr>
        <p:spPr>
          <a:xfrm>
            <a:off x="677334" y="644769"/>
            <a:ext cx="8596668" cy="1320800"/>
          </a:xfrm>
        </p:spPr>
        <p:txBody>
          <a:bodyPr>
            <a:normAutofit/>
          </a:bodyPr>
          <a:lstStyle/>
          <a:p>
            <a:pPr algn="ctr"/>
            <a:r>
              <a:rPr lang="en-IN" sz="3400" u="sng" dirty="0">
                <a:latin typeface="Times New Roman" panose="02020603050405020304" pitchFamily="18" charset="0"/>
                <a:cs typeface="Times New Roman" panose="02020603050405020304" pitchFamily="18" charset="0"/>
              </a:rPr>
              <a:t>Cyber Offences and Punishment</a:t>
            </a:r>
          </a:p>
        </p:txBody>
      </p:sp>
      <p:sp>
        <p:nvSpPr>
          <p:cNvPr id="3" name="Content Placeholder 2">
            <a:extLst>
              <a:ext uri="{FF2B5EF4-FFF2-40B4-BE49-F238E27FC236}">
                <a16:creationId xmlns:a16="http://schemas.microsoft.com/office/drawing/2014/main" id="{09CD592A-1E8A-F868-B732-F0789D3137A8}"/>
              </a:ext>
            </a:extLst>
          </p:cNvPr>
          <p:cNvSpPr>
            <a:spLocks noGrp="1"/>
          </p:cNvSpPr>
          <p:nvPr>
            <p:ph idx="1"/>
          </p:nvPr>
        </p:nvSpPr>
        <p:spPr>
          <a:xfrm>
            <a:off x="677334" y="1559169"/>
            <a:ext cx="8596668" cy="4829907"/>
          </a:xfrm>
        </p:spPr>
        <p:txBody>
          <a:bodyPr>
            <a:normAutofit fontScale="25000" lnSpcReduction="20000"/>
          </a:bodyPr>
          <a:lstStyle/>
          <a:p>
            <a:pPr marL="0" indent="0">
              <a:buNone/>
            </a:pPr>
            <a:r>
              <a:rPr lang="en-US" sz="8000" dirty="0">
                <a:latin typeface="Times New Roman" panose="02020603050405020304" pitchFamily="18" charset="0"/>
                <a:cs typeface="Times New Roman" panose="02020603050405020304" pitchFamily="18" charset="0"/>
              </a:rPr>
              <a:t>Key offences under the IT Act</a:t>
            </a:r>
            <a:r>
              <a:rPr lang="en-US" sz="6400" dirty="0">
                <a:latin typeface="Times New Roman" panose="02020603050405020304" pitchFamily="18" charset="0"/>
                <a:cs typeface="Times New Roman" panose="02020603050405020304" pitchFamily="18" charset="0"/>
              </a:rPr>
              <a:t>:</a:t>
            </a:r>
          </a:p>
          <a:p>
            <a:endParaRPr lang="en-US" sz="6400" dirty="0">
              <a:latin typeface="Times New Roman" panose="02020603050405020304" pitchFamily="18" charset="0"/>
              <a:cs typeface="Times New Roman" panose="02020603050405020304" pitchFamily="18" charset="0"/>
            </a:endParaRPr>
          </a:p>
          <a:p>
            <a:pPr marL="0" indent="0">
              <a:buNone/>
            </a:pPr>
            <a:r>
              <a:rPr lang="en-US" sz="8000" b="1" i="1" u="sng" dirty="0">
                <a:latin typeface="Times New Roman" panose="02020603050405020304" pitchFamily="18" charset="0"/>
                <a:cs typeface="Times New Roman" panose="02020603050405020304" pitchFamily="18" charset="0"/>
              </a:rPr>
              <a:t>Section 43</a:t>
            </a:r>
          </a:p>
          <a:p>
            <a:r>
              <a:rPr lang="en-US" sz="6400" dirty="0">
                <a:latin typeface="Times New Roman" panose="02020603050405020304" pitchFamily="18" charset="0"/>
                <a:cs typeface="Times New Roman" panose="02020603050405020304" pitchFamily="18" charset="0"/>
              </a:rPr>
              <a:t>Unauthorized access to computer systems.</a:t>
            </a:r>
          </a:p>
          <a:p>
            <a:r>
              <a:rPr lang="en-US" sz="6400" dirty="0">
                <a:latin typeface="Times New Roman" panose="02020603050405020304" pitchFamily="18" charset="0"/>
                <a:cs typeface="Times New Roman" panose="02020603050405020304" pitchFamily="18" charset="0"/>
              </a:rPr>
              <a:t>Punishment:</a:t>
            </a:r>
            <a:br>
              <a:rPr lang="en-US" sz="6400" dirty="0">
                <a:latin typeface="Times New Roman" panose="02020603050405020304" pitchFamily="18" charset="0"/>
                <a:cs typeface="Times New Roman" panose="02020603050405020304" pitchFamily="18" charset="0"/>
              </a:rPr>
            </a:br>
            <a:r>
              <a:rPr lang="en-US" sz="6400" dirty="0">
                <a:latin typeface="Times New Roman" panose="02020603050405020304" pitchFamily="18" charset="0"/>
                <a:cs typeface="Times New Roman" panose="02020603050405020304" pitchFamily="18" charset="0"/>
              </a:rPr>
              <a:t>Compensation up to ₹1 crore or more depending on damage.</a:t>
            </a:r>
            <a:br>
              <a:rPr lang="en-US" sz="6400" dirty="0">
                <a:latin typeface="Times New Roman" panose="02020603050405020304" pitchFamily="18" charset="0"/>
                <a:cs typeface="Times New Roman" panose="02020603050405020304" pitchFamily="18" charset="0"/>
              </a:rPr>
            </a:br>
            <a:endParaRPr lang="en-US" sz="6400" dirty="0">
              <a:latin typeface="Times New Roman" panose="02020603050405020304" pitchFamily="18" charset="0"/>
              <a:cs typeface="Times New Roman" panose="02020603050405020304" pitchFamily="18" charset="0"/>
            </a:endParaRPr>
          </a:p>
          <a:p>
            <a:pPr marL="0" indent="0">
              <a:buNone/>
            </a:pPr>
            <a:r>
              <a:rPr lang="en-US" sz="8000" b="1" i="1" u="sng" dirty="0">
                <a:latin typeface="Times New Roman" panose="02020603050405020304" pitchFamily="18" charset="0"/>
                <a:cs typeface="Times New Roman" panose="02020603050405020304" pitchFamily="18" charset="0"/>
              </a:rPr>
              <a:t>Section 65</a:t>
            </a:r>
          </a:p>
          <a:p>
            <a:r>
              <a:rPr lang="en-US" sz="6400" dirty="0">
                <a:latin typeface="Times New Roman" panose="02020603050405020304" pitchFamily="18" charset="0"/>
                <a:cs typeface="Times New Roman" panose="02020603050405020304" pitchFamily="18" charset="0"/>
              </a:rPr>
              <a:t>Tampering with computer source documents.</a:t>
            </a:r>
          </a:p>
          <a:p>
            <a:r>
              <a:rPr lang="en-US" sz="6400" dirty="0">
                <a:latin typeface="Times New Roman" panose="02020603050405020304" pitchFamily="18" charset="0"/>
                <a:cs typeface="Times New Roman" panose="02020603050405020304" pitchFamily="18" charset="0"/>
              </a:rPr>
              <a:t>Punishment:</a:t>
            </a:r>
            <a:br>
              <a:rPr lang="en-US" sz="6400" dirty="0">
                <a:latin typeface="Times New Roman" panose="02020603050405020304" pitchFamily="18" charset="0"/>
                <a:cs typeface="Times New Roman" panose="02020603050405020304" pitchFamily="18" charset="0"/>
              </a:rPr>
            </a:br>
            <a:r>
              <a:rPr lang="en-US" sz="6400" dirty="0">
                <a:latin typeface="Times New Roman" panose="02020603050405020304" pitchFamily="18" charset="0"/>
                <a:cs typeface="Times New Roman" panose="02020603050405020304" pitchFamily="18" charset="0"/>
              </a:rPr>
              <a:t>Up to </a:t>
            </a:r>
            <a:r>
              <a:rPr lang="en-US" sz="6400" b="1" dirty="0">
                <a:latin typeface="Times New Roman" panose="02020603050405020304" pitchFamily="18" charset="0"/>
                <a:cs typeface="Times New Roman" panose="02020603050405020304" pitchFamily="18" charset="0"/>
              </a:rPr>
              <a:t>3 years imprisonment</a:t>
            </a:r>
            <a:r>
              <a:rPr lang="en-US" sz="6400" dirty="0">
                <a:latin typeface="Times New Roman" panose="02020603050405020304" pitchFamily="18" charset="0"/>
                <a:cs typeface="Times New Roman" panose="02020603050405020304" pitchFamily="18" charset="0"/>
              </a:rPr>
              <a:t> or </a:t>
            </a:r>
            <a:r>
              <a:rPr lang="en-US" sz="6400" b="1" dirty="0">
                <a:latin typeface="Times New Roman" panose="02020603050405020304" pitchFamily="18" charset="0"/>
                <a:cs typeface="Times New Roman" panose="02020603050405020304" pitchFamily="18" charset="0"/>
              </a:rPr>
              <a:t>₹2 lakh fine</a:t>
            </a:r>
            <a:r>
              <a:rPr lang="en-US" sz="6400" dirty="0">
                <a:latin typeface="Times New Roman" panose="02020603050405020304" pitchFamily="18" charset="0"/>
                <a:cs typeface="Times New Roman" panose="02020603050405020304" pitchFamily="18" charset="0"/>
              </a:rPr>
              <a:t>.</a:t>
            </a:r>
            <a:br>
              <a:rPr lang="en-US" sz="6400" dirty="0">
                <a:latin typeface="Times New Roman" panose="02020603050405020304" pitchFamily="18" charset="0"/>
                <a:cs typeface="Times New Roman" panose="02020603050405020304" pitchFamily="18" charset="0"/>
              </a:rPr>
            </a:br>
            <a:endParaRPr lang="en-US" sz="6400" dirty="0">
              <a:latin typeface="Times New Roman" panose="02020603050405020304" pitchFamily="18" charset="0"/>
              <a:cs typeface="Times New Roman" panose="02020603050405020304" pitchFamily="18" charset="0"/>
            </a:endParaRPr>
          </a:p>
          <a:p>
            <a:pPr marL="0" indent="0">
              <a:buNone/>
            </a:pPr>
            <a:r>
              <a:rPr lang="en-US" sz="8000" b="1" i="1" u="sng" dirty="0">
                <a:latin typeface="Times New Roman" panose="02020603050405020304" pitchFamily="18" charset="0"/>
                <a:cs typeface="Times New Roman" panose="02020603050405020304" pitchFamily="18" charset="0"/>
              </a:rPr>
              <a:t>Section 66</a:t>
            </a:r>
          </a:p>
          <a:p>
            <a:r>
              <a:rPr lang="en-US" sz="6400" dirty="0">
                <a:latin typeface="Times New Roman" panose="02020603050405020304" pitchFamily="18" charset="0"/>
                <a:cs typeface="Times New Roman" panose="02020603050405020304" pitchFamily="18" charset="0"/>
              </a:rPr>
              <a:t>Computer-related offences (hacking).</a:t>
            </a:r>
          </a:p>
          <a:p>
            <a:r>
              <a:rPr lang="en-US" sz="6400" dirty="0">
                <a:latin typeface="Times New Roman" panose="02020603050405020304" pitchFamily="18" charset="0"/>
                <a:cs typeface="Times New Roman" panose="02020603050405020304" pitchFamily="18" charset="0"/>
              </a:rPr>
              <a:t>Punishment:</a:t>
            </a:r>
            <a:br>
              <a:rPr lang="en-US" sz="6400" dirty="0">
                <a:latin typeface="Times New Roman" panose="02020603050405020304" pitchFamily="18" charset="0"/>
                <a:cs typeface="Times New Roman" panose="02020603050405020304" pitchFamily="18" charset="0"/>
              </a:rPr>
            </a:br>
            <a:r>
              <a:rPr lang="en-US" sz="6400" dirty="0">
                <a:latin typeface="Times New Roman" panose="02020603050405020304" pitchFamily="18" charset="0"/>
                <a:cs typeface="Times New Roman" panose="02020603050405020304" pitchFamily="18" charset="0"/>
              </a:rPr>
              <a:t>Up to </a:t>
            </a:r>
            <a:r>
              <a:rPr lang="en-US" sz="6400" b="1" dirty="0">
                <a:latin typeface="Times New Roman" panose="02020603050405020304" pitchFamily="18" charset="0"/>
                <a:cs typeface="Times New Roman" panose="02020603050405020304" pitchFamily="18" charset="0"/>
              </a:rPr>
              <a:t>3 years imprisonment or ₹5 lakh fine</a:t>
            </a:r>
            <a:r>
              <a:rPr lang="en-US" sz="6400" dirty="0">
                <a:latin typeface="Times New Roman" panose="02020603050405020304" pitchFamily="18" charset="0"/>
                <a:cs typeface="Times New Roman" panose="02020603050405020304" pitchFamily="18" charset="0"/>
              </a:rPr>
              <a:t>.</a:t>
            </a:r>
            <a:br>
              <a:rPr lang="en-US" sz="6400" dirty="0">
                <a:latin typeface="Times New Roman" panose="02020603050405020304" pitchFamily="18" charset="0"/>
                <a:cs typeface="Times New Roman" panose="02020603050405020304" pitchFamily="18" charset="0"/>
              </a:rPr>
            </a:br>
            <a:endParaRPr lang="en-US" sz="6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18440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6E4D1-56DD-2EA4-B566-2D168A0AF233}"/>
              </a:ext>
            </a:extLst>
          </p:cNvPr>
          <p:cNvSpPr>
            <a:spLocks noGrp="1"/>
          </p:cNvSpPr>
          <p:nvPr>
            <p:ph type="title"/>
          </p:nvPr>
        </p:nvSpPr>
        <p:spPr>
          <a:xfrm>
            <a:off x="677334" y="0"/>
            <a:ext cx="8596668" cy="29307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87FA1761-259A-12EC-8927-FD3AEAC28004}"/>
              </a:ext>
            </a:extLst>
          </p:cNvPr>
          <p:cNvSpPr>
            <a:spLocks noGrp="1"/>
          </p:cNvSpPr>
          <p:nvPr>
            <p:ph idx="1"/>
          </p:nvPr>
        </p:nvSpPr>
        <p:spPr>
          <a:xfrm>
            <a:off x="677334" y="726831"/>
            <a:ext cx="8596668" cy="5314531"/>
          </a:xfrm>
        </p:spPr>
        <p:txBody>
          <a:bodyPr>
            <a:normAutofit lnSpcReduction="10000"/>
          </a:bodyPr>
          <a:lstStyle/>
          <a:p>
            <a:pPr marL="0" indent="0">
              <a:buNone/>
            </a:pPr>
            <a:r>
              <a:rPr lang="en-US" sz="2000" b="1" i="1" u="sng" dirty="0">
                <a:latin typeface="Times New Roman" panose="02020603050405020304" pitchFamily="18" charset="0"/>
                <a:cs typeface="Times New Roman" panose="02020603050405020304" pitchFamily="18" charset="0"/>
              </a:rPr>
              <a:t>Section 66B</a:t>
            </a:r>
          </a:p>
          <a:p>
            <a:r>
              <a:rPr lang="en-US" sz="1600" dirty="0">
                <a:latin typeface="Times New Roman" panose="02020603050405020304" pitchFamily="18" charset="0"/>
                <a:cs typeface="Times New Roman" panose="02020603050405020304" pitchFamily="18" charset="0"/>
              </a:rPr>
              <a:t>Receiving stolen computer resource.</a:t>
            </a:r>
          </a:p>
          <a:p>
            <a:r>
              <a:rPr lang="en-US" sz="1600" dirty="0">
                <a:latin typeface="Times New Roman" panose="02020603050405020304" pitchFamily="18" charset="0"/>
                <a:cs typeface="Times New Roman" panose="02020603050405020304" pitchFamily="18" charset="0"/>
              </a:rPr>
              <a:t>Punishment:</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Up to </a:t>
            </a:r>
            <a:r>
              <a:rPr lang="en-US" sz="1600" b="1" dirty="0">
                <a:latin typeface="Times New Roman" panose="02020603050405020304" pitchFamily="18" charset="0"/>
                <a:cs typeface="Times New Roman" panose="02020603050405020304" pitchFamily="18" charset="0"/>
              </a:rPr>
              <a:t>3 years imprisonment</a:t>
            </a:r>
            <a:r>
              <a:rPr lang="en-US" sz="1600" dirty="0">
                <a:latin typeface="Times New Roman" panose="02020603050405020304" pitchFamily="18" charset="0"/>
                <a:cs typeface="Times New Roman" panose="02020603050405020304" pitchFamily="18" charset="0"/>
              </a:rPr>
              <a:t>.</a:t>
            </a:r>
          </a:p>
          <a:p>
            <a:pPr marL="0" indent="0">
              <a:buNone/>
            </a:pPr>
            <a:r>
              <a:rPr lang="en-US" sz="2000" b="1" i="1" u="sng" dirty="0">
                <a:latin typeface="Times New Roman" panose="02020603050405020304" pitchFamily="18" charset="0"/>
                <a:cs typeface="Times New Roman" panose="02020603050405020304" pitchFamily="18" charset="0"/>
              </a:rPr>
              <a:t>Section 66C</a:t>
            </a:r>
          </a:p>
          <a:p>
            <a:r>
              <a:rPr lang="en-US" sz="1600" dirty="0">
                <a:latin typeface="Times New Roman" panose="02020603050405020304" pitchFamily="18" charset="0"/>
                <a:cs typeface="Times New Roman" panose="02020603050405020304" pitchFamily="18" charset="0"/>
              </a:rPr>
              <a:t>Identity theft.</a:t>
            </a:r>
          </a:p>
          <a:p>
            <a:r>
              <a:rPr lang="en-US" sz="1600" dirty="0">
                <a:latin typeface="Times New Roman" panose="02020603050405020304" pitchFamily="18" charset="0"/>
                <a:cs typeface="Times New Roman" panose="02020603050405020304" pitchFamily="18" charset="0"/>
              </a:rPr>
              <a:t>Example:</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Using someone else's password.</a:t>
            </a:r>
          </a:p>
          <a:p>
            <a:r>
              <a:rPr lang="en-US" sz="1600" dirty="0">
                <a:latin typeface="Times New Roman" panose="02020603050405020304" pitchFamily="18" charset="0"/>
                <a:cs typeface="Times New Roman" panose="02020603050405020304" pitchFamily="18" charset="0"/>
              </a:rPr>
              <a:t>Punishment:</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Up to </a:t>
            </a:r>
            <a:r>
              <a:rPr lang="en-US" sz="1600" b="1" dirty="0">
                <a:latin typeface="Times New Roman" panose="02020603050405020304" pitchFamily="18" charset="0"/>
                <a:cs typeface="Times New Roman" panose="02020603050405020304" pitchFamily="18" charset="0"/>
              </a:rPr>
              <a:t>3 years imprisonment + ₹1 lakh fine</a:t>
            </a:r>
            <a:r>
              <a:rPr lang="en-US" sz="1600" dirty="0">
                <a:latin typeface="Times New Roman" panose="02020603050405020304" pitchFamily="18" charset="0"/>
                <a:cs typeface="Times New Roman" panose="02020603050405020304" pitchFamily="18" charset="0"/>
              </a:rPr>
              <a:t>.</a:t>
            </a:r>
          </a:p>
          <a:p>
            <a:pPr marL="0" indent="0">
              <a:buNone/>
            </a:pPr>
            <a:r>
              <a:rPr lang="en-US" sz="2000" b="1" i="1" u="sng" dirty="0">
                <a:latin typeface="Times New Roman" panose="02020603050405020304" pitchFamily="18" charset="0"/>
                <a:cs typeface="Times New Roman" panose="02020603050405020304" pitchFamily="18" charset="0"/>
              </a:rPr>
              <a:t>Section 66D</a:t>
            </a:r>
          </a:p>
          <a:p>
            <a:r>
              <a:rPr lang="en-US" sz="1600" dirty="0">
                <a:latin typeface="Times New Roman" panose="02020603050405020304" pitchFamily="18" charset="0"/>
                <a:cs typeface="Times New Roman" panose="02020603050405020304" pitchFamily="18" charset="0"/>
              </a:rPr>
              <a:t>Cheating by impersonation using computer resources.</a:t>
            </a:r>
          </a:p>
          <a:p>
            <a:r>
              <a:rPr lang="en-US" sz="1600" dirty="0">
                <a:latin typeface="Times New Roman" panose="02020603050405020304" pitchFamily="18" charset="0"/>
                <a:cs typeface="Times New Roman" panose="02020603050405020304" pitchFamily="18" charset="0"/>
              </a:rPr>
              <a:t>Example:</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Online fraud.</a:t>
            </a:r>
          </a:p>
          <a:p>
            <a:r>
              <a:rPr lang="en-US" sz="1600" dirty="0">
                <a:latin typeface="Times New Roman" panose="02020603050405020304" pitchFamily="18" charset="0"/>
                <a:cs typeface="Times New Roman" panose="02020603050405020304" pitchFamily="18" charset="0"/>
              </a:rPr>
              <a:t>Punishment:</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Up to </a:t>
            </a:r>
            <a:r>
              <a:rPr lang="en-US" sz="1600" b="1" dirty="0">
                <a:latin typeface="Times New Roman" panose="02020603050405020304" pitchFamily="18" charset="0"/>
                <a:cs typeface="Times New Roman" panose="02020603050405020304" pitchFamily="18" charset="0"/>
              </a:rPr>
              <a:t>3 years imprisonment + ₹1 lakh fine</a:t>
            </a:r>
            <a:r>
              <a:rPr lang="en-US" sz="1600" dirty="0">
                <a:latin typeface="Times New Roman" panose="02020603050405020304" pitchFamily="18" charset="0"/>
                <a:cs typeface="Times New Roman" panose="02020603050405020304" pitchFamily="18" charset="0"/>
              </a:rPr>
              <a:t>.</a:t>
            </a:r>
          </a:p>
          <a:p>
            <a:endParaRPr lang="en-IN" sz="1600" dirty="0"/>
          </a:p>
        </p:txBody>
      </p:sp>
    </p:spTree>
    <p:extLst>
      <p:ext uri="{BB962C8B-B14F-4D97-AF65-F5344CB8AC3E}">
        <p14:creationId xmlns:p14="http://schemas.microsoft.com/office/powerpoint/2010/main" val="2059272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E5608-2D2A-AAF8-2F17-0329A173FE3E}"/>
              </a:ext>
            </a:extLst>
          </p:cNvPr>
          <p:cNvSpPr>
            <a:spLocks noGrp="1"/>
          </p:cNvSpPr>
          <p:nvPr>
            <p:ph type="title"/>
          </p:nvPr>
        </p:nvSpPr>
        <p:spPr>
          <a:xfrm>
            <a:off x="677334" y="0"/>
            <a:ext cx="8596668" cy="211015"/>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6BAEDDF7-4065-24B3-3CCD-1B3738A3ECF8}"/>
              </a:ext>
            </a:extLst>
          </p:cNvPr>
          <p:cNvSpPr>
            <a:spLocks noGrp="1"/>
          </p:cNvSpPr>
          <p:nvPr>
            <p:ph idx="1"/>
          </p:nvPr>
        </p:nvSpPr>
        <p:spPr/>
        <p:txBody>
          <a:bodyPr/>
          <a:lstStyle/>
          <a:p>
            <a:pPr marL="0" indent="0">
              <a:buNone/>
            </a:pPr>
            <a:r>
              <a:rPr lang="en-US" sz="2000" b="1" i="1" u="sng" dirty="0">
                <a:latin typeface="Times New Roman" panose="02020603050405020304" pitchFamily="18" charset="0"/>
                <a:cs typeface="Times New Roman" panose="02020603050405020304" pitchFamily="18" charset="0"/>
              </a:rPr>
              <a:t>Section 66E</a:t>
            </a:r>
          </a:p>
          <a:p>
            <a:r>
              <a:rPr lang="en-US" dirty="0">
                <a:latin typeface="Times New Roman" panose="02020603050405020304" pitchFamily="18" charset="0"/>
                <a:cs typeface="Times New Roman" panose="02020603050405020304" pitchFamily="18" charset="0"/>
              </a:rPr>
              <a:t>Violation of privacy.</a:t>
            </a:r>
          </a:p>
          <a:p>
            <a:r>
              <a:rPr lang="en-US" dirty="0">
                <a:latin typeface="Times New Roman" panose="02020603050405020304" pitchFamily="18" charset="0"/>
                <a:cs typeface="Times New Roman" panose="02020603050405020304" pitchFamily="18" charset="0"/>
              </a:rPr>
              <a:t>Punishment: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Up to </a:t>
            </a:r>
            <a:r>
              <a:rPr lang="en-US" b="1" dirty="0">
                <a:latin typeface="Times New Roman" panose="02020603050405020304" pitchFamily="18" charset="0"/>
                <a:cs typeface="Times New Roman" panose="02020603050405020304" pitchFamily="18" charset="0"/>
              </a:rPr>
              <a:t>3 years imprisonment</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0" indent="0">
              <a:buNone/>
            </a:pPr>
            <a:r>
              <a:rPr lang="en-US" sz="2000" b="1" i="1" u="sng" dirty="0">
                <a:latin typeface="Times New Roman" panose="02020603050405020304" pitchFamily="18" charset="0"/>
                <a:cs typeface="Times New Roman" panose="02020603050405020304" pitchFamily="18" charset="0"/>
              </a:rPr>
              <a:t>Section 66F</a:t>
            </a:r>
          </a:p>
          <a:p>
            <a:r>
              <a:rPr lang="en-US" dirty="0">
                <a:latin typeface="Times New Roman" panose="02020603050405020304" pitchFamily="18" charset="0"/>
                <a:cs typeface="Times New Roman" panose="02020603050405020304" pitchFamily="18" charset="0"/>
              </a:rPr>
              <a:t>Cyber Terrorism.</a:t>
            </a:r>
          </a:p>
          <a:p>
            <a:r>
              <a:rPr lang="en-US" dirty="0">
                <a:latin typeface="Times New Roman" panose="02020603050405020304" pitchFamily="18" charset="0"/>
                <a:cs typeface="Times New Roman" panose="02020603050405020304" pitchFamily="18" charset="0"/>
              </a:rPr>
              <a:t>Punishment:</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Life imprisonment</a:t>
            </a:r>
            <a:r>
              <a:rPr lang="en-US"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219960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1F65-6620-05DD-B19B-C6EC311D7D37}"/>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Obscene and Illegal Content</a:t>
            </a:r>
          </a:p>
        </p:txBody>
      </p:sp>
      <p:sp>
        <p:nvSpPr>
          <p:cNvPr id="3" name="Content Placeholder 2">
            <a:extLst>
              <a:ext uri="{FF2B5EF4-FFF2-40B4-BE49-F238E27FC236}">
                <a16:creationId xmlns:a16="http://schemas.microsoft.com/office/drawing/2014/main" id="{23E064AA-8C3B-7E52-2F60-ABE66E87BF7E}"/>
              </a:ext>
            </a:extLst>
          </p:cNvPr>
          <p:cNvSpPr>
            <a:spLocks noGrp="1"/>
          </p:cNvSpPr>
          <p:nvPr>
            <p:ph idx="1"/>
          </p:nvPr>
        </p:nvSpPr>
        <p:spPr/>
        <p:txBody>
          <a:bodyPr>
            <a:normAutofit fontScale="92500" lnSpcReduction="20000"/>
          </a:bodyPr>
          <a:lstStyle/>
          <a:p>
            <a:pPr marL="0" indent="0">
              <a:buNone/>
            </a:pPr>
            <a:r>
              <a:rPr lang="en-US" sz="2000" b="1" i="1" dirty="0">
                <a:latin typeface="Times New Roman" panose="02020603050405020304" pitchFamily="18" charset="0"/>
                <a:cs typeface="Times New Roman" panose="02020603050405020304" pitchFamily="18" charset="0"/>
              </a:rPr>
              <a:t>Section 67</a:t>
            </a:r>
          </a:p>
          <a:p>
            <a:r>
              <a:rPr lang="en-US" dirty="0">
                <a:latin typeface="Times New Roman" panose="02020603050405020304" pitchFamily="18" charset="0"/>
                <a:cs typeface="Times New Roman" panose="02020603050405020304" pitchFamily="18" charset="0"/>
              </a:rPr>
              <a:t>Publishing obscene content online.</a:t>
            </a:r>
          </a:p>
          <a:p>
            <a:r>
              <a:rPr lang="en-US" dirty="0">
                <a:latin typeface="Times New Roman" panose="02020603050405020304" pitchFamily="18" charset="0"/>
                <a:cs typeface="Times New Roman" panose="02020603050405020304" pitchFamily="18" charset="0"/>
              </a:rPr>
              <a:t>Punishment: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3–5 years imprisonment.</a:t>
            </a:r>
            <a:endParaRPr lang="en-US" dirty="0"/>
          </a:p>
          <a:p>
            <a:pPr marL="0" indent="0">
              <a:buNone/>
            </a:pPr>
            <a:r>
              <a:rPr lang="en-US" sz="2000" b="1" i="1" dirty="0">
                <a:latin typeface="Times New Roman" panose="02020603050405020304" pitchFamily="18" charset="0"/>
                <a:cs typeface="Times New Roman" panose="02020603050405020304" pitchFamily="18" charset="0"/>
              </a:rPr>
              <a:t>Section 67A</a:t>
            </a:r>
          </a:p>
          <a:p>
            <a:r>
              <a:rPr lang="en-US" dirty="0">
                <a:latin typeface="Times New Roman" panose="02020603050405020304" pitchFamily="18" charset="0"/>
                <a:cs typeface="Times New Roman" panose="02020603050405020304" pitchFamily="18" charset="0"/>
              </a:rPr>
              <a:t>Publishing sexually explicit material.</a:t>
            </a:r>
          </a:p>
          <a:p>
            <a:r>
              <a:rPr lang="en-US" dirty="0">
                <a:latin typeface="Times New Roman" panose="02020603050405020304" pitchFamily="18" charset="0"/>
                <a:cs typeface="Times New Roman" panose="02020603050405020304" pitchFamily="18" charset="0"/>
              </a:rPr>
              <a:t>Punishment: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5 years imprisonment.</a:t>
            </a:r>
          </a:p>
          <a:p>
            <a:pPr marL="0" indent="0">
              <a:buNone/>
            </a:pPr>
            <a:r>
              <a:rPr lang="en-US" sz="2200" b="1" i="1" dirty="0">
                <a:latin typeface="Times New Roman" panose="02020603050405020304" pitchFamily="18" charset="0"/>
                <a:cs typeface="Times New Roman" panose="02020603050405020304" pitchFamily="18" charset="0"/>
              </a:rPr>
              <a:t>Section 67B</a:t>
            </a:r>
          </a:p>
          <a:p>
            <a:r>
              <a:rPr lang="en-US" sz="1900" dirty="0">
                <a:latin typeface="Times New Roman" panose="02020603050405020304" pitchFamily="18" charset="0"/>
                <a:cs typeface="Times New Roman" panose="02020603050405020304" pitchFamily="18" charset="0"/>
              </a:rPr>
              <a:t>Child pornography.</a:t>
            </a:r>
          </a:p>
          <a:p>
            <a:r>
              <a:rPr lang="en-US" sz="1900" dirty="0">
                <a:latin typeface="Times New Roman" panose="02020603050405020304" pitchFamily="18" charset="0"/>
                <a:cs typeface="Times New Roman" panose="02020603050405020304" pitchFamily="18" charset="0"/>
              </a:rPr>
              <a:t>Punishment:</a:t>
            </a:r>
            <a:br>
              <a:rPr lang="en-US" sz="1900" dirty="0">
                <a:latin typeface="Times New Roman" panose="02020603050405020304" pitchFamily="18" charset="0"/>
                <a:cs typeface="Times New Roman" panose="02020603050405020304" pitchFamily="18" charset="0"/>
              </a:rPr>
            </a:br>
            <a:r>
              <a:rPr lang="en-US" sz="1900" dirty="0">
                <a:latin typeface="Times New Roman" panose="02020603050405020304" pitchFamily="18" charset="0"/>
                <a:cs typeface="Times New Roman" panose="02020603050405020304" pitchFamily="18" charset="0"/>
              </a:rPr>
              <a:t>Up to 5 years imprisonment.</a:t>
            </a:r>
          </a:p>
          <a:p>
            <a:endParaRPr lang="en-US"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578517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5EF2-EDE3-90C8-29A1-C6293AF14BD8}"/>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Powers of Government</a:t>
            </a:r>
          </a:p>
        </p:txBody>
      </p:sp>
      <p:sp>
        <p:nvSpPr>
          <p:cNvPr id="3" name="Content Placeholder 2">
            <a:extLst>
              <a:ext uri="{FF2B5EF4-FFF2-40B4-BE49-F238E27FC236}">
                <a16:creationId xmlns:a16="http://schemas.microsoft.com/office/drawing/2014/main" id="{B449CAC2-A243-2211-6F14-622E03250007}"/>
              </a:ext>
            </a:extLst>
          </p:cNvPr>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Important sections:</a:t>
            </a:r>
          </a:p>
          <a:p>
            <a:r>
              <a:rPr lang="en-US" sz="2000" b="1" i="1" dirty="0">
                <a:latin typeface="Times New Roman" panose="02020603050405020304" pitchFamily="18" charset="0"/>
                <a:cs typeface="Times New Roman" panose="02020603050405020304" pitchFamily="18" charset="0"/>
              </a:rPr>
              <a:t>Section 69:</a:t>
            </a:r>
            <a:r>
              <a:rPr lang="en-US" dirty="0">
                <a:latin typeface="Times New Roman" panose="02020603050405020304" pitchFamily="18" charset="0"/>
                <a:cs typeface="Times New Roman" panose="02020603050405020304" pitchFamily="18" charset="0"/>
              </a:rPr>
              <a:t> Power to intercept and monitor data</a:t>
            </a:r>
          </a:p>
          <a:p>
            <a:r>
              <a:rPr lang="en-US" sz="2000" b="1" i="1" dirty="0">
                <a:latin typeface="Times New Roman" panose="02020603050405020304" pitchFamily="18" charset="0"/>
                <a:cs typeface="Times New Roman" panose="02020603050405020304" pitchFamily="18" charset="0"/>
              </a:rPr>
              <a:t>Section 69A: </a:t>
            </a:r>
            <a:r>
              <a:rPr lang="en-US" dirty="0">
                <a:latin typeface="Times New Roman" panose="02020603050405020304" pitchFamily="18" charset="0"/>
                <a:cs typeface="Times New Roman" panose="02020603050405020304" pitchFamily="18" charset="0"/>
              </a:rPr>
              <a:t>Blocking of websites</a:t>
            </a:r>
          </a:p>
          <a:p>
            <a:r>
              <a:rPr lang="en-US" sz="2000" b="1" i="1" dirty="0">
                <a:latin typeface="Times New Roman" panose="02020603050405020304" pitchFamily="18" charset="0"/>
                <a:cs typeface="Times New Roman" panose="02020603050405020304" pitchFamily="18" charset="0"/>
              </a:rPr>
              <a:t>Section 69B:</a:t>
            </a:r>
            <a:r>
              <a:rPr lang="en-US" dirty="0">
                <a:latin typeface="Times New Roman" panose="02020603050405020304" pitchFamily="18" charset="0"/>
                <a:cs typeface="Times New Roman" panose="02020603050405020304" pitchFamily="18" charset="0"/>
              </a:rPr>
              <a:t> Monitoring of traffic data</a:t>
            </a:r>
          </a:p>
          <a:p>
            <a:r>
              <a:rPr lang="en-US" dirty="0">
                <a:latin typeface="Times New Roman" panose="02020603050405020304" pitchFamily="18" charset="0"/>
                <a:cs typeface="Times New Roman" panose="02020603050405020304" pitchFamily="18" charset="0"/>
              </a:rPr>
              <a:t>Example: Blocking harmful or illegal websites.</a:t>
            </a:r>
          </a:p>
          <a:p>
            <a:pPr marL="0" indent="0">
              <a:buNone/>
            </a:pPr>
            <a:endParaRPr lang="en-US"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915889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0FD5-B3AA-89B3-F18B-9C8CC7BD8468}"/>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Protection of Critical Information</a:t>
            </a:r>
          </a:p>
        </p:txBody>
      </p:sp>
      <p:sp>
        <p:nvSpPr>
          <p:cNvPr id="3" name="Content Placeholder 2">
            <a:extLst>
              <a:ext uri="{FF2B5EF4-FFF2-40B4-BE49-F238E27FC236}">
                <a16:creationId xmlns:a16="http://schemas.microsoft.com/office/drawing/2014/main" id="{5FF2112E-3C5F-3BF4-899F-31C168EB74A2}"/>
              </a:ext>
            </a:extLst>
          </p:cNvPr>
          <p:cNvSpPr>
            <a:spLocks noGrp="1"/>
          </p:cNvSpPr>
          <p:nvPr>
            <p:ph idx="1"/>
          </p:nvPr>
        </p:nvSpPr>
        <p:spPr/>
        <p:txBody>
          <a:bodyPr/>
          <a:lstStyle/>
          <a:p>
            <a:pPr marL="0" indent="0">
              <a:buNone/>
            </a:pPr>
            <a:r>
              <a:rPr lang="en-US" sz="2000" b="1" i="1" dirty="0">
                <a:latin typeface="Times New Roman" panose="02020603050405020304" pitchFamily="18" charset="0"/>
                <a:cs typeface="Times New Roman" panose="02020603050405020304" pitchFamily="18" charset="0"/>
              </a:rPr>
              <a:t>Section 70</a:t>
            </a:r>
          </a:p>
          <a:p>
            <a:r>
              <a:rPr lang="en-US" dirty="0">
                <a:latin typeface="Times New Roman" panose="02020603050405020304" pitchFamily="18" charset="0"/>
                <a:cs typeface="Times New Roman" panose="02020603050405020304" pitchFamily="18" charset="0"/>
              </a:rPr>
              <a:t>Protected systems (national security systems).</a:t>
            </a:r>
          </a:p>
          <a:p>
            <a:r>
              <a:rPr lang="en-US" dirty="0">
                <a:latin typeface="Times New Roman" panose="02020603050405020304" pitchFamily="18" charset="0"/>
                <a:cs typeface="Times New Roman" panose="02020603050405020304" pitchFamily="18" charset="0"/>
              </a:rPr>
              <a:t>Unauthorized access is punishable.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sz="2000" b="1" i="1" dirty="0">
                <a:latin typeface="Times New Roman" panose="02020603050405020304" pitchFamily="18" charset="0"/>
                <a:cs typeface="Times New Roman" panose="02020603050405020304" pitchFamily="18" charset="0"/>
              </a:rPr>
              <a:t>Section 70B</a:t>
            </a:r>
          </a:p>
          <a:p>
            <a:r>
              <a:rPr lang="en-US" dirty="0">
                <a:latin typeface="Times New Roman" panose="02020603050405020304" pitchFamily="18" charset="0"/>
                <a:cs typeface="Times New Roman" panose="02020603050405020304" pitchFamily="18" charset="0"/>
              </a:rPr>
              <a:t>Establishment of </a:t>
            </a:r>
            <a:r>
              <a:rPr lang="en-US" b="1" dirty="0">
                <a:latin typeface="Times New Roman" panose="02020603050405020304" pitchFamily="18" charset="0"/>
                <a:cs typeface="Times New Roman" panose="02020603050405020304" pitchFamily="18" charset="0"/>
              </a:rPr>
              <a:t>Indian Computer Emergency Response Team</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CERT-In handles:</a:t>
            </a:r>
          </a:p>
          <a:p>
            <a:r>
              <a:rPr lang="en-US" dirty="0">
                <a:latin typeface="Times New Roman" panose="02020603050405020304" pitchFamily="18" charset="0"/>
                <a:cs typeface="Times New Roman" panose="02020603050405020304" pitchFamily="18" charset="0"/>
              </a:rPr>
              <a:t>Cyber security incidents</a:t>
            </a:r>
          </a:p>
          <a:p>
            <a:r>
              <a:rPr lang="en-US" dirty="0">
                <a:latin typeface="Times New Roman" panose="02020603050405020304" pitchFamily="18" charset="0"/>
                <a:cs typeface="Times New Roman" panose="02020603050405020304" pitchFamily="18" charset="0"/>
              </a:rPr>
              <a:t>Cyber threat response</a:t>
            </a:r>
          </a:p>
          <a:p>
            <a:endParaRPr lang="en-IN" dirty="0"/>
          </a:p>
        </p:txBody>
      </p:sp>
    </p:spTree>
    <p:extLst>
      <p:ext uri="{BB962C8B-B14F-4D97-AF65-F5344CB8AC3E}">
        <p14:creationId xmlns:p14="http://schemas.microsoft.com/office/powerpoint/2010/main" val="2715290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B6C3B-E168-51C3-A991-4872348046ED}"/>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Intermediary Liability</a:t>
            </a:r>
          </a:p>
        </p:txBody>
      </p:sp>
      <p:sp>
        <p:nvSpPr>
          <p:cNvPr id="3" name="Content Placeholder 2">
            <a:extLst>
              <a:ext uri="{FF2B5EF4-FFF2-40B4-BE49-F238E27FC236}">
                <a16:creationId xmlns:a16="http://schemas.microsoft.com/office/drawing/2014/main" id="{A7ED666E-4F2B-A3D6-FDF0-E21399709E43}"/>
              </a:ext>
            </a:extLst>
          </p:cNvPr>
          <p:cNvSpPr>
            <a:spLocks noGrp="1"/>
          </p:cNvSpPr>
          <p:nvPr>
            <p:ph idx="1"/>
          </p:nvPr>
        </p:nvSpPr>
        <p:spPr/>
        <p:txBody>
          <a:bodyPr/>
          <a:lstStyle/>
          <a:p>
            <a:pPr marL="0" indent="0">
              <a:buNone/>
            </a:pPr>
            <a:r>
              <a:rPr lang="en-US" sz="2000" b="1" i="1" dirty="0">
                <a:latin typeface="Times New Roman" panose="02020603050405020304" pitchFamily="18" charset="0"/>
                <a:cs typeface="Times New Roman" panose="02020603050405020304" pitchFamily="18" charset="0"/>
              </a:rPr>
              <a:t>Section 79</a:t>
            </a:r>
          </a:p>
          <a:p>
            <a:r>
              <a:rPr lang="en-US" dirty="0">
                <a:latin typeface="Times New Roman" panose="02020603050405020304" pitchFamily="18" charset="0"/>
                <a:cs typeface="Times New Roman" panose="02020603050405020304" pitchFamily="18" charset="0"/>
              </a:rPr>
              <a:t>Intermediaries like:</a:t>
            </a:r>
          </a:p>
          <a:p>
            <a:r>
              <a:rPr lang="en-US" dirty="0">
                <a:latin typeface="Times New Roman" panose="02020603050405020304" pitchFamily="18" charset="0"/>
                <a:cs typeface="Times New Roman" panose="02020603050405020304" pitchFamily="18" charset="0"/>
              </a:rPr>
              <a:t>Social media</a:t>
            </a:r>
          </a:p>
          <a:p>
            <a:r>
              <a:rPr lang="en-US" dirty="0">
                <a:latin typeface="Times New Roman" panose="02020603050405020304" pitchFamily="18" charset="0"/>
                <a:cs typeface="Times New Roman" panose="02020603050405020304" pitchFamily="18" charset="0"/>
              </a:rPr>
              <a:t>Internet providers</a:t>
            </a:r>
          </a:p>
          <a:p>
            <a:r>
              <a:rPr lang="en-US" dirty="0">
                <a:latin typeface="Times New Roman" panose="02020603050405020304" pitchFamily="18" charset="0"/>
                <a:cs typeface="Times New Roman" panose="02020603050405020304" pitchFamily="18" charset="0"/>
              </a:rPr>
              <a:t>Online platforms</a:t>
            </a:r>
          </a:p>
          <a:p>
            <a:r>
              <a:rPr lang="en-US" dirty="0">
                <a:latin typeface="Times New Roman" panose="02020603050405020304" pitchFamily="18" charset="0"/>
                <a:cs typeface="Times New Roman" panose="02020603050405020304" pitchFamily="18" charset="0"/>
              </a:rPr>
              <a:t>are protected from liability if they follow government rules.</a:t>
            </a:r>
          </a:p>
          <a:p>
            <a:endParaRPr lang="en-IN" dirty="0"/>
          </a:p>
        </p:txBody>
      </p:sp>
    </p:spTree>
    <p:extLst>
      <p:ext uri="{BB962C8B-B14F-4D97-AF65-F5344CB8AC3E}">
        <p14:creationId xmlns:p14="http://schemas.microsoft.com/office/powerpoint/2010/main" val="3259226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EF914-BA01-E8D0-8D23-F71C64A98DE3}"/>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Adjudication and Appellate Tribunal</a:t>
            </a:r>
          </a:p>
        </p:txBody>
      </p:sp>
      <p:sp>
        <p:nvSpPr>
          <p:cNvPr id="3" name="Content Placeholder 2">
            <a:extLst>
              <a:ext uri="{FF2B5EF4-FFF2-40B4-BE49-F238E27FC236}">
                <a16:creationId xmlns:a16="http://schemas.microsoft.com/office/drawing/2014/main" id="{D3A10702-326D-F519-39B7-9D6D599DD768}"/>
              </a:ext>
            </a:extLst>
          </p:cNvPr>
          <p:cNvSpPr>
            <a:spLocks noGrp="1"/>
          </p:cNvSpPr>
          <p:nvPr>
            <p:ph idx="1"/>
          </p:nvPr>
        </p:nvSpPr>
        <p:spPr/>
        <p:txBody>
          <a:bodyPr/>
          <a:lstStyle/>
          <a:p>
            <a:pPr marL="0" indent="0">
              <a:buNone/>
            </a:pPr>
            <a:r>
              <a:rPr lang="en-US" sz="2000" b="1" i="1" dirty="0">
                <a:latin typeface="Times New Roman" panose="02020603050405020304" pitchFamily="18" charset="0"/>
                <a:cs typeface="Times New Roman" panose="02020603050405020304" pitchFamily="18" charset="0"/>
              </a:rPr>
              <a:t>Section 46</a:t>
            </a:r>
          </a:p>
          <a:p>
            <a:r>
              <a:rPr lang="en-US" dirty="0">
                <a:latin typeface="Times New Roman" panose="02020603050405020304" pitchFamily="18" charset="0"/>
                <a:cs typeface="Times New Roman" panose="02020603050405020304" pitchFamily="18" charset="0"/>
              </a:rPr>
              <a:t>Appointment of adjudicating officers for cyber disputes.</a:t>
            </a:r>
          </a:p>
          <a:p>
            <a:endParaRPr lang="en-US" dirty="0">
              <a:latin typeface="Times New Roman" panose="02020603050405020304" pitchFamily="18" charset="0"/>
              <a:cs typeface="Times New Roman" panose="02020603050405020304" pitchFamily="18" charset="0"/>
            </a:endParaRPr>
          </a:p>
          <a:p>
            <a:pPr marL="0" indent="0">
              <a:buNone/>
            </a:pPr>
            <a:r>
              <a:rPr lang="en-US" sz="2000" b="1" i="1" dirty="0">
                <a:latin typeface="Times New Roman" panose="02020603050405020304" pitchFamily="18" charset="0"/>
                <a:cs typeface="Times New Roman" panose="02020603050405020304" pitchFamily="18" charset="0"/>
              </a:rPr>
              <a:t>Section 48</a:t>
            </a:r>
          </a:p>
          <a:p>
            <a:r>
              <a:rPr lang="en-US" dirty="0">
                <a:latin typeface="Times New Roman" panose="02020603050405020304" pitchFamily="18" charset="0"/>
                <a:cs typeface="Times New Roman" panose="02020603050405020304" pitchFamily="18" charset="0"/>
              </a:rPr>
              <a:t>Cyber Appellate Tribunal established for appeals.</a:t>
            </a:r>
          </a:p>
          <a:p>
            <a:endParaRPr lang="en-IN" dirty="0"/>
          </a:p>
        </p:txBody>
      </p:sp>
    </p:spTree>
    <p:extLst>
      <p:ext uri="{BB962C8B-B14F-4D97-AF65-F5344CB8AC3E}">
        <p14:creationId xmlns:p14="http://schemas.microsoft.com/office/powerpoint/2010/main" val="202545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88CE-3AD0-0AC5-55BA-9958E0D38DDE}"/>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Importance of IT Act</a:t>
            </a:r>
          </a:p>
        </p:txBody>
      </p:sp>
      <p:sp>
        <p:nvSpPr>
          <p:cNvPr id="3" name="Content Placeholder 2">
            <a:extLst>
              <a:ext uri="{FF2B5EF4-FFF2-40B4-BE49-F238E27FC236}">
                <a16:creationId xmlns:a16="http://schemas.microsoft.com/office/drawing/2014/main" id="{5948A881-7A8E-D4CC-F710-DEEDECAFE144}"/>
              </a:ext>
            </a:extLst>
          </p:cNvPr>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The IT Act:</a:t>
            </a:r>
          </a:p>
          <a:p>
            <a:r>
              <a:rPr lang="en-US" dirty="0">
                <a:latin typeface="Times New Roman" panose="02020603050405020304" pitchFamily="18" charset="0"/>
                <a:cs typeface="Times New Roman" panose="02020603050405020304" pitchFamily="18" charset="0"/>
              </a:rPr>
              <a:t>Protects digital users</a:t>
            </a:r>
          </a:p>
          <a:p>
            <a:r>
              <a:rPr lang="en-US" dirty="0">
                <a:latin typeface="Times New Roman" panose="02020603050405020304" pitchFamily="18" charset="0"/>
                <a:cs typeface="Times New Roman" panose="02020603050405020304" pitchFamily="18" charset="0"/>
              </a:rPr>
              <a:t>Prevents cybercrime</a:t>
            </a:r>
          </a:p>
          <a:p>
            <a:r>
              <a:rPr lang="en-US" dirty="0">
                <a:latin typeface="Times New Roman" panose="02020603050405020304" pitchFamily="18" charset="0"/>
                <a:cs typeface="Times New Roman" panose="02020603050405020304" pitchFamily="18" charset="0"/>
              </a:rPr>
              <a:t>Enables e-commerce</a:t>
            </a:r>
          </a:p>
          <a:p>
            <a:r>
              <a:rPr lang="en-US" dirty="0">
                <a:latin typeface="Times New Roman" panose="02020603050405020304" pitchFamily="18" charset="0"/>
                <a:cs typeface="Times New Roman" panose="02020603050405020304" pitchFamily="18" charset="0"/>
              </a:rPr>
              <a:t>Supports digital governance</a:t>
            </a:r>
          </a:p>
          <a:p>
            <a:r>
              <a:rPr lang="en-US" dirty="0">
                <a:latin typeface="Times New Roman" panose="02020603050405020304" pitchFamily="18" charset="0"/>
                <a:cs typeface="Times New Roman" panose="02020603050405020304" pitchFamily="18" charset="0"/>
              </a:rPr>
              <a:t>It is the backbone of India's </a:t>
            </a:r>
            <a:r>
              <a:rPr lang="en-US" b="1" dirty="0">
                <a:latin typeface="Times New Roman" panose="02020603050405020304" pitchFamily="18" charset="0"/>
                <a:cs typeface="Times New Roman" panose="02020603050405020304" pitchFamily="18" charset="0"/>
              </a:rPr>
              <a:t>cyber law framework</a:t>
            </a:r>
            <a:r>
              <a:rPr lang="en-US"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321226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48510-16D3-62D2-9C77-E0CE5C46FD24}"/>
              </a:ext>
            </a:extLst>
          </p:cNvPr>
          <p:cNvSpPr>
            <a:spLocks noGrp="1"/>
          </p:cNvSpPr>
          <p:nvPr>
            <p:ph type="title"/>
          </p:nvPr>
        </p:nvSpPr>
        <p:spPr/>
        <p:txBody>
          <a:bodyPr>
            <a:normAutofit/>
          </a:bodyPr>
          <a:lstStyle/>
          <a:p>
            <a:pPr algn="ctr"/>
            <a:r>
              <a:rPr lang="en-IN" sz="3400" u="sng"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77FB4F77-F169-D597-3F7E-3110E3FE0EF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Information Technology Act, 2000</a:t>
            </a:r>
            <a:r>
              <a:rPr lang="en-US" dirty="0">
                <a:latin typeface="Times New Roman" panose="02020603050405020304" pitchFamily="18" charset="0"/>
                <a:cs typeface="Times New Roman" panose="02020603050405020304" pitchFamily="18" charset="0"/>
              </a:rPr>
              <a:t> plays a crucial role in regulating the digital environment in India.</a:t>
            </a:r>
          </a:p>
          <a:p>
            <a:r>
              <a:rPr lang="en-US" dirty="0">
                <a:latin typeface="Times New Roman" panose="02020603050405020304" pitchFamily="18" charset="0"/>
                <a:cs typeface="Times New Roman" panose="02020603050405020304" pitchFamily="18" charset="0"/>
              </a:rPr>
              <a:t>With increasing internet usage, awareness of IT Act provisions is essential for </a:t>
            </a:r>
            <a:r>
              <a:rPr lang="en-US" b="1" dirty="0">
                <a:latin typeface="Times New Roman" panose="02020603050405020304" pitchFamily="18" charset="0"/>
                <a:cs typeface="Times New Roman" panose="02020603050405020304" pitchFamily="18" charset="0"/>
              </a:rPr>
              <a:t>cyber safety and legal compliance</a:t>
            </a:r>
            <a:r>
              <a:rPr lang="en-US"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4892363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146</TotalTime>
  <Words>1301</Words>
  <Application>Microsoft Office PowerPoint</Application>
  <PresentationFormat>Widescreen</PresentationFormat>
  <Paragraphs>194</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Times New Roman</vt:lpstr>
      <vt:lpstr>Trebuchet MS</vt:lpstr>
      <vt:lpstr>Wingdings 3</vt:lpstr>
      <vt:lpstr>Facet</vt:lpstr>
      <vt:lpstr>Information Technology Act, 2000 (With Important Sections Reference) </vt:lpstr>
      <vt:lpstr>PowerPoint Presentation</vt:lpstr>
      <vt:lpstr>Introduction</vt:lpstr>
      <vt:lpstr>Brief Sketch about IT Act 2000</vt:lpstr>
      <vt:lpstr>Brief Sketch about IT Act 2000</vt:lpstr>
      <vt:lpstr>Important Information about IT Act 2000</vt:lpstr>
      <vt:lpstr>History </vt:lpstr>
      <vt:lpstr>Structure of IT Act 2000</vt:lpstr>
      <vt:lpstr>Preamble of IT Act 2000</vt:lpstr>
      <vt:lpstr>Objectives of IT Act 2000</vt:lpstr>
      <vt:lpstr>Legal Recognition of Electronic Records</vt:lpstr>
      <vt:lpstr>Legal Recognition of Digital Signatures</vt:lpstr>
      <vt:lpstr>E-Governance</vt:lpstr>
      <vt:lpstr>Attribution and Acknowledgment</vt:lpstr>
      <vt:lpstr>Regulation of Certifying Authorities </vt:lpstr>
      <vt:lpstr>Cyber Offences and Punishment</vt:lpstr>
      <vt:lpstr>PowerPoint Presentation</vt:lpstr>
      <vt:lpstr>PowerPoint Presentation</vt:lpstr>
      <vt:lpstr>Obscene and Illegal Content</vt:lpstr>
      <vt:lpstr>Powers of Government</vt:lpstr>
      <vt:lpstr>Protection of Critical Information</vt:lpstr>
      <vt:lpstr>Intermediary Liability</vt:lpstr>
      <vt:lpstr>Adjudication and Appellate Tribunal</vt:lpstr>
      <vt:lpstr>Importance of IT Act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dc:creator>
  <cp:lastModifiedBy>pc</cp:lastModifiedBy>
  <cp:revision>17</cp:revision>
  <dcterms:created xsi:type="dcterms:W3CDTF">2026-03-11T11:26:47Z</dcterms:created>
  <dcterms:modified xsi:type="dcterms:W3CDTF">2026-03-11T14:10:11Z</dcterms:modified>
</cp:coreProperties>
</file>